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282" r:id="rId3"/>
    <p:sldId id="360" r:id="rId4"/>
    <p:sldId id="327" r:id="rId5"/>
    <p:sldId id="328" r:id="rId6"/>
    <p:sldId id="329" r:id="rId7"/>
    <p:sldId id="336" r:id="rId8"/>
    <p:sldId id="330" r:id="rId9"/>
    <p:sldId id="352" r:id="rId10"/>
    <p:sldId id="333" r:id="rId11"/>
    <p:sldId id="334" r:id="rId12"/>
    <p:sldId id="337" r:id="rId13"/>
    <p:sldId id="338" r:id="rId14"/>
    <p:sldId id="340" r:id="rId15"/>
    <p:sldId id="350" r:id="rId16"/>
    <p:sldId id="335" r:id="rId17"/>
    <p:sldId id="332" r:id="rId18"/>
    <p:sldId id="341" r:id="rId19"/>
    <p:sldId id="342" r:id="rId20"/>
    <p:sldId id="343" r:id="rId21"/>
    <p:sldId id="344" r:id="rId22"/>
    <p:sldId id="345" r:id="rId23"/>
    <p:sldId id="346" r:id="rId24"/>
    <p:sldId id="331" r:id="rId25"/>
    <p:sldId id="361" r:id="rId26"/>
    <p:sldId id="351" r:id="rId27"/>
    <p:sldId id="362" r:id="rId28"/>
    <p:sldId id="353" r:id="rId29"/>
    <p:sldId id="355" r:id="rId30"/>
    <p:sldId id="357" r:id="rId31"/>
    <p:sldId id="356" r:id="rId32"/>
    <p:sldId id="348" r:id="rId3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wanet Oosterhof" initials="ZO"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45" autoAdjust="0"/>
    <p:restoredTop sz="94599"/>
  </p:normalViewPr>
  <p:slideViewPr>
    <p:cSldViewPr snapToGrid="0">
      <p:cViewPr varScale="1">
        <p:scale>
          <a:sx n="108" d="100"/>
          <a:sy n="108" d="100"/>
        </p:scale>
        <p:origin x="94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305336B-2108-F440-A47A-40DAD7C288B6}" type="datetimeFigureOut">
              <a:rPr lang="nl-NL" smtClean="0"/>
              <a:t>5-6-2018</a:t>
            </a:fld>
            <a:endParaRPr lang="nl-NL"/>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2973939-A471-6646-A18F-FB1DDF192ECF}" type="slidenum">
              <a:rPr lang="nl-NL" smtClean="0"/>
              <a:t>‹nr.›</a:t>
            </a:fld>
            <a:endParaRPr lang="nl-NL"/>
          </a:p>
        </p:txBody>
      </p:sp>
    </p:spTree>
    <p:extLst>
      <p:ext uri="{BB962C8B-B14F-4D97-AF65-F5344CB8AC3E}">
        <p14:creationId xmlns:p14="http://schemas.microsoft.com/office/powerpoint/2010/main" val="20551102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21CB26-A985-9647-98A1-26B55A21A069}" type="datetimeFigureOut">
              <a:rPr lang="nl-NL" smtClean="0"/>
              <a:t>5-6-2018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E1CA95-7478-D44D-A00B-431C24554809}" type="slidenum">
              <a:rPr lang="nl-NL" smtClean="0"/>
              <a:t>‹nr.›</a:t>
            </a:fld>
            <a:endParaRPr lang="nl-NL"/>
          </a:p>
        </p:txBody>
      </p:sp>
    </p:spTree>
    <p:extLst>
      <p:ext uri="{BB962C8B-B14F-4D97-AF65-F5344CB8AC3E}">
        <p14:creationId xmlns:p14="http://schemas.microsoft.com/office/powerpoint/2010/main" val="1314335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90E1CA95-7478-D44D-A00B-431C24554809}" type="slidenum">
              <a:rPr lang="nl-NL" smtClean="0"/>
              <a:t>1</a:t>
            </a:fld>
            <a:endParaRPr lang="nl-NL"/>
          </a:p>
        </p:txBody>
      </p:sp>
    </p:spTree>
    <p:extLst>
      <p:ext uri="{BB962C8B-B14F-4D97-AF65-F5344CB8AC3E}">
        <p14:creationId xmlns:p14="http://schemas.microsoft.com/office/powerpoint/2010/main" val="726593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E1CA95-7478-D44D-A00B-431C24554809}" type="slidenum">
              <a:rPr lang="nl-NL" smtClean="0"/>
              <a:t>10</a:t>
            </a:fld>
            <a:endParaRPr lang="nl-NL"/>
          </a:p>
        </p:txBody>
      </p:sp>
    </p:spTree>
    <p:extLst>
      <p:ext uri="{BB962C8B-B14F-4D97-AF65-F5344CB8AC3E}">
        <p14:creationId xmlns:p14="http://schemas.microsoft.com/office/powerpoint/2010/main" val="5792059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E1CA95-7478-D44D-A00B-431C24554809}" type="slidenum">
              <a:rPr lang="nl-NL" smtClean="0"/>
              <a:t>11</a:t>
            </a:fld>
            <a:endParaRPr lang="nl-NL"/>
          </a:p>
        </p:txBody>
      </p:sp>
    </p:spTree>
    <p:extLst>
      <p:ext uri="{BB962C8B-B14F-4D97-AF65-F5344CB8AC3E}">
        <p14:creationId xmlns:p14="http://schemas.microsoft.com/office/powerpoint/2010/main" val="19137804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E1CA95-7478-D44D-A00B-431C24554809}" type="slidenum">
              <a:rPr lang="nl-NL" smtClean="0"/>
              <a:t>12</a:t>
            </a:fld>
            <a:endParaRPr lang="nl-NL"/>
          </a:p>
        </p:txBody>
      </p:sp>
    </p:spTree>
    <p:extLst>
      <p:ext uri="{BB962C8B-B14F-4D97-AF65-F5344CB8AC3E}">
        <p14:creationId xmlns:p14="http://schemas.microsoft.com/office/powerpoint/2010/main" val="41219354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E1CA95-7478-D44D-A00B-431C24554809}" type="slidenum">
              <a:rPr lang="nl-NL" smtClean="0"/>
              <a:t>13</a:t>
            </a:fld>
            <a:endParaRPr lang="nl-NL"/>
          </a:p>
        </p:txBody>
      </p:sp>
    </p:spTree>
    <p:extLst>
      <p:ext uri="{BB962C8B-B14F-4D97-AF65-F5344CB8AC3E}">
        <p14:creationId xmlns:p14="http://schemas.microsoft.com/office/powerpoint/2010/main" val="23553813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E1CA95-7478-D44D-A00B-431C24554809}" type="slidenum">
              <a:rPr lang="nl-NL" smtClean="0"/>
              <a:t>14</a:t>
            </a:fld>
            <a:endParaRPr lang="nl-NL"/>
          </a:p>
        </p:txBody>
      </p:sp>
    </p:spTree>
    <p:extLst>
      <p:ext uri="{BB962C8B-B14F-4D97-AF65-F5344CB8AC3E}">
        <p14:creationId xmlns:p14="http://schemas.microsoft.com/office/powerpoint/2010/main" val="20207769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E1CA95-7478-D44D-A00B-431C24554809}" type="slidenum">
              <a:rPr lang="nl-NL" smtClean="0"/>
              <a:t>15</a:t>
            </a:fld>
            <a:endParaRPr lang="nl-NL"/>
          </a:p>
        </p:txBody>
      </p:sp>
    </p:spTree>
    <p:extLst>
      <p:ext uri="{BB962C8B-B14F-4D97-AF65-F5344CB8AC3E}">
        <p14:creationId xmlns:p14="http://schemas.microsoft.com/office/powerpoint/2010/main" val="40103271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E1CA95-7478-D44D-A00B-431C24554809}" type="slidenum">
              <a:rPr lang="nl-NL" smtClean="0"/>
              <a:t>16</a:t>
            </a:fld>
            <a:endParaRPr lang="nl-NL"/>
          </a:p>
        </p:txBody>
      </p:sp>
    </p:spTree>
    <p:extLst>
      <p:ext uri="{BB962C8B-B14F-4D97-AF65-F5344CB8AC3E}">
        <p14:creationId xmlns:p14="http://schemas.microsoft.com/office/powerpoint/2010/main" val="9016389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E1CA95-7478-D44D-A00B-431C24554809}" type="slidenum">
              <a:rPr lang="nl-NL" smtClean="0"/>
              <a:t>17</a:t>
            </a:fld>
            <a:endParaRPr lang="nl-NL"/>
          </a:p>
        </p:txBody>
      </p:sp>
    </p:spTree>
    <p:extLst>
      <p:ext uri="{BB962C8B-B14F-4D97-AF65-F5344CB8AC3E}">
        <p14:creationId xmlns:p14="http://schemas.microsoft.com/office/powerpoint/2010/main" val="42273948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E1CA95-7478-D44D-A00B-431C24554809}" type="slidenum">
              <a:rPr lang="nl-NL" smtClean="0"/>
              <a:t>18</a:t>
            </a:fld>
            <a:endParaRPr lang="nl-NL"/>
          </a:p>
        </p:txBody>
      </p:sp>
    </p:spTree>
    <p:extLst>
      <p:ext uri="{BB962C8B-B14F-4D97-AF65-F5344CB8AC3E}">
        <p14:creationId xmlns:p14="http://schemas.microsoft.com/office/powerpoint/2010/main" val="3517517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E1CA95-7478-D44D-A00B-431C24554809}" type="slidenum">
              <a:rPr lang="nl-NL" smtClean="0"/>
              <a:t>19</a:t>
            </a:fld>
            <a:endParaRPr lang="nl-NL"/>
          </a:p>
        </p:txBody>
      </p:sp>
    </p:spTree>
    <p:extLst>
      <p:ext uri="{BB962C8B-B14F-4D97-AF65-F5344CB8AC3E}">
        <p14:creationId xmlns:p14="http://schemas.microsoft.com/office/powerpoint/2010/main" val="2250934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E1CA95-7478-D44D-A00B-431C24554809}" type="slidenum">
              <a:rPr lang="nl-NL" smtClean="0"/>
              <a:t>2</a:t>
            </a:fld>
            <a:endParaRPr lang="nl-NL"/>
          </a:p>
        </p:txBody>
      </p:sp>
    </p:spTree>
    <p:extLst>
      <p:ext uri="{BB962C8B-B14F-4D97-AF65-F5344CB8AC3E}">
        <p14:creationId xmlns:p14="http://schemas.microsoft.com/office/powerpoint/2010/main" val="41482312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E1CA95-7478-D44D-A00B-431C24554809}" type="slidenum">
              <a:rPr lang="nl-NL" smtClean="0"/>
              <a:t>20</a:t>
            </a:fld>
            <a:endParaRPr lang="nl-NL"/>
          </a:p>
        </p:txBody>
      </p:sp>
    </p:spTree>
    <p:extLst>
      <p:ext uri="{BB962C8B-B14F-4D97-AF65-F5344CB8AC3E}">
        <p14:creationId xmlns:p14="http://schemas.microsoft.com/office/powerpoint/2010/main" val="21111388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E1CA95-7478-D44D-A00B-431C24554809}" type="slidenum">
              <a:rPr lang="nl-NL" smtClean="0"/>
              <a:t>21</a:t>
            </a:fld>
            <a:endParaRPr lang="nl-NL"/>
          </a:p>
        </p:txBody>
      </p:sp>
    </p:spTree>
    <p:extLst>
      <p:ext uri="{BB962C8B-B14F-4D97-AF65-F5344CB8AC3E}">
        <p14:creationId xmlns:p14="http://schemas.microsoft.com/office/powerpoint/2010/main" val="38123454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E1CA95-7478-D44D-A00B-431C24554809}" type="slidenum">
              <a:rPr lang="nl-NL" smtClean="0"/>
              <a:t>22</a:t>
            </a:fld>
            <a:endParaRPr lang="nl-NL"/>
          </a:p>
        </p:txBody>
      </p:sp>
    </p:spTree>
    <p:extLst>
      <p:ext uri="{BB962C8B-B14F-4D97-AF65-F5344CB8AC3E}">
        <p14:creationId xmlns:p14="http://schemas.microsoft.com/office/powerpoint/2010/main" val="11091975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E1CA95-7478-D44D-A00B-431C24554809}" type="slidenum">
              <a:rPr lang="nl-NL" smtClean="0"/>
              <a:t>23</a:t>
            </a:fld>
            <a:endParaRPr lang="nl-NL"/>
          </a:p>
        </p:txBody>
      </p:sp>
    </p:spTree>
    <p:extLst>
      <p:ext uri="{BB962C8B-B14F-4D97-AF65-F5344CB8AC3E}">
        <p14:creationId xmlns:p14="http://schemas.microsoft.com/office/powerpoint/2010/main" val="37454700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E1CA95-7478-D44D-A00B-431C24554809}" type="slidenum">
              <a:rPr lang="nl-NL" smtClean="0"/>
              <a:t>24</a:t>
            </a:fld>
            <a:endParaRPr lang="nl-NL"/>
          </a:p>
        </p:txBody>
      </p:sp>
    </p:spTree>
    <p:extLst>
      <p:ext uri="{BB962C8B-B14F-4D97-AF65-F5344CB8AC3E}">
        <p14:creationId xmlns:p14="http://schemas.microsoft.com/office/powerpoint/2010/main" val="16531247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E1CA95-7478-D44D-A00B-431C24554809}" type="slidenum">
              <a:rPr lang="nl-NL" smtClean="0"/>
              <a:t>25</a:t>
            </a:fld>
            <a:endParaRPr lang="nl-NL"/>
          </a:p>
        </p:txBody>
      </p:sp>
    </p:spTree>
    <p:extLst>
      <p:ext uri="{BB962C8B-B14F-4D97-AF65-F5344CB8AC3E}">
        <p14:creationId xmlns:p14="http://schemas.microsoft.com/office/powerpoint/2010/main" val="29872499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E1CA95-7478-D44D-A00B-431C24554809}" type="slidenum">
              <a:rPr lang="nl-NL" smtClean="0"/>
              <a:t>26</a:t>
            </a:fld>
            <a:endParaRPr lang="nl-NL"/>
          </a:p>
        </p:txBody>
      </p:sp>
    </p:spTree>
    <p:extLst>
      <p:ext uri="{BB962C8B-B14F-4D97-AF65-F5344CB8AC3E}">
        <p14:creationId xmlns:p14="http://schemas.microsoft.com/office/powerpoint/2010/main" val="27804067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E1CA95-7478-D44D-A00B-431C24554809}" type="slidenum">
              <a:rPr lang="nl-NL" smtClean="0"/>
              <a:t>27</a:t>
            </a:fld>
            <a:endParaRPr lang="nl-NL"/>
          </a:p>
        </p:txBody>
      </p:sp>
    </p:spTree>
    <p:extLst>
      <p:ext uri="{BB962C8B-B14F-4D97-AF65-F5344CB8AC3E}">
        <p14:creationId xmlns:p14="http://schemas.microsoft.com/office/powerpoint/2010/main" val="4933652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E1CA95-7478-D44D-A00B-431C24554809}" type="slidenum">
              <a:rPr lang="nl-NL" smtClean="0"/>
              <a:t>28</a:t>
            </a:fld>
            <a:endParaRPr lang="nl-NL"/>
          </a:p>
        </p:txBody>
      </p:sp>
    </p:spTree>
    <p:extLst>
      <p:ext uri="{BB962C8B-B14F-4D97-AF65-F5344CB8AC3E}">
        <p14:creationId xmlns:p14="http://schemas.microsoft.com/office/powerpoint/2010/main" val="40611037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Aanpassen, Toevoegen, weglaten, anders doen? </a:t>
            </a:r>
          </a:p>
        </p:txBody>
      </p:sp>
      <p:sp>
        <p:nvSpPr>
          <p:cNvPr id="4" name="Tijdelijke aanduiding voor dianummer 3"/>
          <p:cNvSpPr>
            <a:spLocks noGrp="1"/>
          </p:cNvSpPr>
          <p:nvPr>
            <p:ph type="sldNum" sz="quarter" idx="10"/>
          </p:nvPr>
        </p:nvSpPr>
        <p:spPr/>
        <p:txBody>
          <a:bodyPr/>
          <a:lstStyle/>
          <a:p>
            <a:fld id="{90E1CA95-7478-D44D-A00B-431C24554809}" type="slidenum">
              <a:rPr lang="nl-NL" smtClean="0"/>
              <a:t>29</a:t>
            </a:fld>
            <a:endParaRPr lang="nl-NL"/>
          </a:p>
        </p:txBody>
      </p:sp>
    </p:spTree>
    <p:extLst>
      <p:ext uri="{BB962C8B-B14F-4D97-AF65-F5344CB8AC3E}">
        <p14:creationId xmlns:p14="http://schemas.microsoft.com/office/powerpoint/2010/main" val="1989461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E1CA95-7478-D44D-A00B-431C24554809}" type="slidenum">
              <a:rPr lang="nl-NL" smtClean="0"/>
              <a:t>3</a:t>
            </a:fld>
            <a:endParaRPr lang="nl-NL"/>
          </a:p>
        </p:txBody>
      </p:sp>
    </p:spTree>
    <p:extLst>
      <p:ext uri="{BB962C8B-B14F-4D97-AF65-F5344CB8AC3E}">
        <p14:creationId xmlns:p14="http://schemas.microsoft.com/office/powerpoint/2010/main" val="30618533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E1CA95-7478-D44D-A00B-431C24554809}" type="slidenum">
              <a:rPr lang="nl-NL" smtClean="0"/>
              <a:t>30</a:t>
            </a:fld>
            <a:endParaRPr lang="nl-NL"/>
          </a:p>
        </p:txBody>
      </p:sp>
    </p:spTree>
    <p:extLst>
      <p:ext uri="{BB962C8B-B14F-4D97-AF65-F5344CB8AC3E}">
        <p14:creationId xmlns:p14="http://schemas.microsoft.com/office/powerpoint/2010/main" val="5326513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Eigen keuze gebruik format. SWV is dienstverlenend in het ter beschikking stellen van het format. Deze voldoet aan wet- en regelgeving</a:t>
            </a:r>
          </a:p>
        </p:txBody>
      </p:sp>
      <p:sp>
        <p:nvSpPr>
          <p:cNvPr id="4" name="Tijdelijke aanduiding voor dianummer 3"/>
          <p:cNvSpPr>
            <a:spLocks noGrp="1"/>
          </p:cNvSpPr>
          <p:nvPr>
            <p:ph type="sldNum" sz="quarter" idx="10"/>
          </p:nvPr>
        </p:nvSpPr>
        <p:spPr/>
        <p:txBody>
          <a:bodyPr/>
          <a:lstStyle/>
          <a:p>
            <a:fld id="{90E1CA95-7478-D44D-A00B-431C24554809}" type="slidenum">
              <a:rPr lang="nl-NL" smtClean="0"/>
              <a:t>31</a:t>
            </a:fld>
            <a:endParaRPr lang="nl-NL"/>
          </a:p>
        </p:txBody>
      </p:sp>
    </p:spTree>
    <p:extLst>
      <p:ext uri="{BB962C8B-B14F-4D97-AF65-F5344CB8AC3E}">
        <p14:creationId xmlns:p14="http://schemas.microsoft.com/office/powerpoint/2010/main" val="15026788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E1CA95-7478-D44D-A00B-431C24554809}" type="slidenum">
              <a:rPr lang="nl-NL" smtClean="0"/>
              <a:t>32</a:t>
            </a:fld>
            <a:endParaRPr lang="nl-NL"/>
          </a:p>
        </p:txBody>
      </p:sp>
    </p:spTree>
    <p:extLst>
      <p:ext uri="{BB962C8B-B14F-4D97-AF65-F5344CB8AC3E}">
        <p14:creationId xmlns:p14="http://schemas.microsoft.com/office/powerpoint/2010/main" val="3256111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E1CA95-7478-D44D-A00B-431C24554809}" type="slidenum">
              <a:rPr lang="nl-NL" smtClean="0"/>
              <a:t>4</a:t>
            </a:fld>
            <a:endParaRPr lang="nl-NL"/>
          </a:p>
        </p:txBody>
      </p:sp>
    </p:spTree>
    <p:extLst>
      <p:ext uri="{BB962C8B-B14F-4D97-AF65-F5344CB8AC3E}">
        <p14:creationId xmlns:p14="http://schemas.microsoft.com/office/powerpoint/2010/main" val="2030929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E1CA95-7478-D44D-A00B-431C24554809}" type="slidenum">
              <a:rPr lang="nl-NL" smtClean="0"/>
              <a:t>5</a:t>
            </a:fld>
            <a:endParaRPr lang="nl-NL"/>
          </a:p>
        </p:txBody>
      </p:sp>
    </p:spTree>
    <p:extLst>
      <p:ext uri="{BB962C8B-B14F-4D97-AF65-F5344CB8AC3E}">
        <p14:creationId xmlns:p14="http://schemas.microsoft.com/office/powerpoint/2010/main" val="2430600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E1CA95-7478-D44D-A00B-431C24554809}" type="slidenum">
              <a:rPr lang="nl-NL" smtClean="0"/>
              <a:t>6</a:t>
            </a:fld>
            <a:endParaRPr lang="nl-NL"/>
          </a:p>
        </p:txBody>
      </p:sp>
    </p:spTree>
    <p:extLst>
      <p:ext uri="{BB962C8B-B14F-4D97-AF65-F5344CB8AC3E}">
        <p14:creationId xmlns:p14="http://schemas.microsoft.com/office/powerpoint/2010/main" val="1146066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E1CA95-7478-D44D-A00B-431C24554809}" type="slidenum">
              <a:rPr lang="nl-NL" smtClean="0"/>
              <a:t>7</a:t>
            </a:fld>
            <a:endParaRPr lang="nl-NL"/>
          </a:p>
        </p:txBody>
      </p:sp>
    </p:spTree>
    <p:extLst>
      <p:ext uri="{BB962C8B-B14F-4D97-AF65-F5344CB8AC3E}">
        <p14:creationId xmlns:p14="http://schemas.microsoft.com/office/powerpoint/2010/main" val="3658230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E1CA95-7478-D44D-A00B-431C24554809}" type="slidenum">
              <a:rPr lang="nl-NL" smtClean="0"/>
              <a:t>8</a:t>
            </a:fld>
            <a:endParaRPr lang="nl-NL"/>
          </a:p>
        </p:txBody>
      </p:sp>
    </p:spTree>
    <p:extLst>
      <p:ext uri="{BB962C8B-B14F-4D97-AF65-F5344CB8AC3E}">
        <p14:creationId xmlns:p14="http://schemas.microsoft.com/office/powerpoint/2010/main" val="1208064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E1CA95-7478-D44D-A00B-431C24554809}" type="slidenum">
              <a:rPr lang="nl-NL" smtClean="0"/>
              <a:t>9</a:t>
            </a:fld>
            <a:endParaRPr lang="nl-NL"/>
          </a:p>
        </p:txBody>
      </p:sp>
    </p:spTree>
    <p:extLst>
      <p:ext uri="{BB962C8B-B14F-4D97-AF65-F5344CB8AC3E}">
        <p14:creationId xmlns:p14="http://schemas.microsoft.com/office/powerpoint/2010/main" val="1601861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C57DB2D1-125A-4392-8914-AA1DC07475A0}" type="datetimeFigureOut">
              <a:rPr lang="nl-NL" smtClean="0"/>
              <a:t>5-6-2018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2891480-8BEC-471A-95DE-E923142A9827}" type="slidenum">
              <a:rPr lang="nl-NL" smtClean="0"/>
              <a:t>‹nr.›</a:t>
            </a:fld>
            <a:endParaRPr lang="nl-NL"/>
          </a:p>
        </p:txBody>
      </p:sp>
    </p:spTree>
    <p:extLst>
      <p:ext uri="{BB962C8B-B14F-4D97-AF65-F5344CB8AC3E}">
        <p14:creationId xmlns:p14="http://schemas.microsoft.com/office/powerpoint/2010/main" val="531663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57DB2D1-125A-4392-8914-AA1DC07475A0}" type="datetimeFigureOut">
              <a:rPr lang="nl-NL" smtClean="0"/>
              <a:t>5-6-2018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2891480-8BEC-471A-95DE-E923142A9827}" type="slidenum">
              <a:rPr lang="nl-NL" smtClean="0"/>
              <a:t>‹nr.›</a:t>
            </a:fld>
            <a:endParaRPr lang="nl-NL"/>
          </a:p>
        </p:txBody>
      </p:sp>
    </p:spTree>
    <p:extLst>
      <p:ext uri="{BB962C8B-B14F-4D97-AF65-F5344CB8AC3E}">
        <p14:creationId xmlns:p14="http://schemas.microsoft.com/office/powerpoint/2010/main" val="1001154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57DB2D1-125A-4392-8914-AA1DC07475A0}" type="datetimeFigureOut">
              <a:rPr lang="nl-NL" smtClean="0"/>
              <a:t>5-6-2018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2891480-8BEC-471A-95DE-E923142A9827}" type="slidenum">
              <a:rPr lang="nl-NL" smtClean="0"/>
              <a:t>‹nr.›</a:t>
            </a:fld>
            <a:endParaRPr lang="nl-NL"/>
          </a:p>
        </p:txBody>
      </p:sp>
    </p:spTree>
    <p:extLst>
      <p:ext uri="{BB962C8B-B14F-4D97-AF65-F5344CB8AC3E}">
        <p14:creationId xmlns:p14="http://schemas.microsoft.com/office/powerpoint/2010/main" val="4057567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57DB2D1-125A-4392-8914-AA1DC07475A0}" type="datetimeFigureOut">
              <a:rPr lang="nl-NL" smtClean="0"/>
              <a:t>5-6-2018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2891480-8BEC-471A-95DE-E923142A9827}" type="slidenum">
              <a:rPr lang="nl-NL" smtClean="0"/>
              <a:t>‹nr.›</a:t>
            </a:fld>
            <a:endParaRPr lang="nl-NL"/>
          </a:p>
        </p:txBody>
      </p:sp>
    </p:spTree>
    <p:extLst>
      <p:ext uri="{BB962C8B-B14F-4D97-AF65-F5344CB8AC3E}">
        <p14:creationId xmlns:p14="http://schemas.microsoft.com/office/powerpoint/2010/main" val="2172935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C57DB2D1-125A-4392-8914-AA1DC07475A0}" type="datetimeFigureOut">
              <a:rPr lang="nl-NL" smtClean="0"/>
              <a:t>5-6-2018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2891480-8BEC-471A-95DE-E923142A9827}" type="slidenum">
              <a:rPr lang="nl-NL" smtClean="0"/>
              <a:t>‹nr.›</a:t>
            </a:fld>
            <a:endParaRPr lang="nl-NL"/>
          </a:p>
        </p:txBody>
      </p:sp>
    </p:spTree>
    <p:extLst>
      <p:ext uri="{BB962C8B-B14F-4D97-AF65-F5344CB8AC3E}">
        <p14:creationId xmlns:p14="http://schemas.microsoft.com/office/powerpoint/2010/main" val="3004985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C57DB2D1-125A-4392-8914-AA1DC07475A0}" type="datetimeFigureOut">
              <a:rPr lang="nl-NL" smtClean="0"/>
              <a:t>5-6-2018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2891480-8BEC-471A-95DE-E923142A9827}" type="slidenum">
              <a:rPr lang="nl-NL" smtClean="0"/>
              <a:t>‹nr.›</a:t>
            </a:fld>
            <a:endParaRPr lang="nl-NL"/>
          </a:p>
        </p:txBody>
      </p:sp>
    </p:spTree>
    <p:extLst>
      <p:ext uri="{BB962C8B-B14F-4D97-AF65-F5344CB8AC3E}">
        <p14:creationId xmlns:p14="http://schemas.microsoft.com/office/powerpoint/2010/main" val="89157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C57DB2D1-125A-4392-8914-AA1DC07475A0}" type="datetimeFigureOut">
              <a:rPr lang="nl-NL" smtClean="0"/>
              <a:t>5-6-2018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2891480-8BEC-471A-95DE-E923142A9827}" type="slidenum">
              <a:rPr lang="nl-NL" smtClean="0"/>
              <a:t>‹nr.›</a:t>
            </a:fld>
            <a:endParaRPr lang="nl-NL"/>
          </a:p>
        </p:txBody>
      </p:sp>
    </p:spTree>
    <p:extLst>
      <p:ext uri="{BB962C8B-B14F-4D97-AF65-F5344CB8AC3E}">
        <p14:creationId xmlns:p14="http://schemas.microsoft.com/office/powerpoint/2010/main" val="25971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C57DB2D1-125A-4392-8914-AA1DC07475A0}" type="datetimeFigureOut">
              <a:rPr lang="nl-NL" smtClean="0"/>
              <a:t>5-6-2018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2891480-8BEC-471A-95DE-E923142A9827}" type="slidenum">
              <a:rPr lang="nl-NL" smtClean="0"/>
              <a:t>‹nr.›</a:t>
            </a:fld>
            <a:endParaRPr lang="nl-NL"/>
          </a:p>
        </p:txBody>
      </p:sp>
    </p:spTree>
    <p:extLst>
      <p:ext uri="{BB962C8B-B14F-4D97-AF65-F5344CB8AC3E}">
        <p14:creationId xmlns:p14="http://schemas.microsoft.com/office/powerpoint/2010/main" val="2587134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57DB2D1-125A-4392-8914-AA1DC07475A0}" type="datetimeFigureOut">
              <a:rPr lang="nl-NL" smtClean="0"/>
              <a:t>5-6-2018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2891480-8BEC-471A-95DE-E923142A9827}" type="slidenum">
              <a:rPr lang="nl-NL" smtClean="0"/>
              <a:t>‹nr.›</a:t>
            </a:fld>
            <a:endParaRPr lang="nl-NL"/>
          </a:p>
        </p:txBody>
      </p:sp>
    </p:spTree>
    <p:extLst>
      <p:ext uri="{BB962C8B-B14F-4D97-AF65-F5344CB8AC3E}">
        <p14:creationId xmlns:p14="http://schemas.microsoft.com/office/powerpoint/2010/main" val="1278479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57DB2D1-125A-4392-8914-AA1DC07475A0}" type="datetimeFigureOut">
              <a:rPr lang="nl-NL" smtClean="0"/>
              <a:t>5-6-2018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2891480-8BEC-471A-95DE-E923142A9827}" type="slidenum">
              <a:rPr lang="nl-NL" smtClean="0"/>
              <a:t>‹nr.›</a:t>
            </a:fld>
            <a:endParaRPr lang="nl-NL"/>
          </a:p>
        </p:txBody>
      </p:sp>
    </p:spTree>
    <p:extLst>
      <p:ext uri="{BB962C8B-B14F-4D97-AF65-F5344CB8AC3E}">
        <p14:creationId xmlns:p14="http://schemas.microsoft.com/office/powerpoint/2010/main" val="163286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57DB2D1-125A-4392-8914-AA1DC07475A0}" type="datetimeFigureOut">
              <a:rPr lang="nl-NL" smtClean="0"/>
              <a:t>5-6-2018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2891480-8BEC-471A-95DE-E923142A9827}" type="slidenum">
              <a:rPr lang="nl-NL" smtClean="0"/>
              <a:t>‹nr.›</a:t>
            </a:fld>
            <a:endParaRPr lang="nl-NL"/>
          </a:p>
        </p:txBody>
      </p:sp>
    </p:spTree>
    <p:extLst>
      <p:ext uri="{BB962C8B-B14F-4D97-AF65-F5344CB8AC3E}">
        <p14:creationId xmlns:p14="http://schemas.microsoft.com/office/powerpoint/2010/main" val="77212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7DB2D1-125A-4392-8914-AA1DC07475A0}" type="datetimeFigureOut">
              <a:rPr lang="nl-NL" smtClean="0"/>
              <a:t>5-6-2018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91480-8BEC-471A-95DE-E923142A9827}" type="slidenum">
              <a:rPr lang="nl-NL" smtClean="0"/>
              <a:t>‹nr.›</a:t>
            </a:fld>
            <a:endParaRPr lang="nl-NL"/>
          </a:p>
        </p:txBody>
      </p:sp>
    </p:spTree>
    <p:extLst>
      <p:ext uri="{BB962C8B-B14F-4D97-AF65-F5344CB8AC3E}">
        <p14:creationId xmlns:p14="http://schemas.microsoft.com/office/powerpoint/2010/main" val="2052069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B558F58E-93BA-44A3-BCDA-585AFF2E4F3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p:cNvPicPr/>
          <p:nvPr/>
        </p:nvPicPr>
        <p:blipFill rotWithShape="1">
          <a:blip r:embed="rId3">
            <a:extLst>
              <a:ext uri="{28A0092B-C50C-407E-A947-70E740481C1C}">
                <a14:useLocalDpi xmlns:a14="http://schemas.microsoft.com/office/drawing/2010/main" val="0"/>
              </a:ext>
            </a:extLst>
          </a:blip>
          <a:srcRect t="1250" r="2" b="2"/>
          <a:stretch/>
        </p:blipFill>
        <p:spPr bwMode="auto">
          <a:xfrm>
            <a:off x="5913123" y="10"/>
            <a:ext cx="6278877" cy="6857990"/>
          </a:xfrm>
          <a:custGeom>
            <a:avLst/>
            <a:gdLst>
              <a:gd name="connsiteX0" fmla="*/ 45571 w 6278877"/>
              <a:gd name="connsiteY0" fmla="*/ 0 h 6858000"/>
              <a:gd name="connsiteX1" fmla="*/ 6278877 w 6278877"/>
              <a:gd name="connsiteY1" fmla="*/ 0 h 6858000"/>
              <a:gd name="connsiteX2" fmla="*/ 6278877 w 6278877"/>
              <a:gd name="connsiteY2" fmla="*/ 6858000 h 6858000"/>
              <a:gd name="connsiteX3" fmla="*/ 3292307 w 6278877"/>
              <a:gd name="connsiteY3" fmla="*/ 6858000 h 6858000"/>
              <a:gd name="connsiteX4" fmla="*/ 3181525 w 6278877"/>
              <a:gd name="connsiteY4" fmla="*/ 6786980 h 6858000"/>
              <a:gd name="connsiteX5" fmla="*/ 0 w 6278877"/>
              <a:gd name="connsiteY5" fmla="*/ 803252 h 6858000"/>
              <a:gd name="connsiteX6" fmla="*/ 37255 w 6278877"/>
              <a:gd name="connsiteY6" fmla="*/ 654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7" h="6858000">
                <a:moveTo>
                  <a:pt x="45571" y="0"/>
                </a:moveTo>
                <a:lnTo>
                  <a:pt x="6278877" y="0"/>
                </a:lnTo>
                <a:lnTo>
                  <a:pt x="6278877" y="6858000"/>
                </a:lnTo>
                <a:lnTo>
                  <a:pt x="3292307" y="6858000"/>
                </a:lnTo>
                <a:lnTo>
                  <a:pt x="3181525" y="6786980"/>
                </a:lnTo>
                <a:cubicBezTo>
                  <a:pt x="1262020" y="5490189"/>
                  <a:pt x="0" y="3294101"/>
                  <a:pt x="0" y="803252"/>
                </a:cubicBezTo>
                <a:cubicBezTo>
                  <a:pt x="0" y="554167"/>
                  <a:pt x="12619" y="308030"/>
                  <a:pt x="37255" y="65445"/>
                </a:cubicBezTo>
                <a:close/>
              </a:path>
            </a:pathLst>
          </a:custGeom>
          <a:noFill/>
        </p:spPr>
      </p:pic>
      <p:cxnSp>
        <p:nvCxnSpPr>
          <p:cNvPr id="27" name="Straight Arrow Connector 26">
            <a:extLst>
              <a:ext uri="{FF2B5EF4-FFF2-40B4-BE49-F238E27FC236}">
                <a16:creationId xmlns:a16="http://schemas.microsoft.com/office/drawing/2014/main" id="{BCD0BBC1-A7D4-445D-98AC-95A6A45D8EB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93776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ctrTitle"/>
          </p:nvPr>
        </p:nvSpPr>
        <p:spPr>
          <a:xfrm>
            <a:off x="655319" y="2631125"/>
            <a:ext cx="5601101" cy="2397443"/>
          </a:xfrm>
        </p:spPr>
        <p:txBody>
          <a:bodyPr anchor="t">
            <a:normAutofit/>
          </a:bodyPr>
          <a:lstStyle/>
          <a:p>
            <a:pPr algn="l"/>
            <a:r>
              <a:rPr lang="nl-NL" sz="4700" dirty="0"/>
              <a:t>Het nieuwe model schoolondersteuningsprofiel (SOP)</a:t>
            </a:r>
          </a:p>
        </p:txBody>
      </p:sp>
      <p:sp>
        <p:nvSpPr>
          <p:cNvPr id="3" name="Ondertitel 2"/>
          <p:cNvSpPr>
            <a:spLocks noGrp="1"/>
          </p:cNvSpPr>
          <p:nvPr>
            <p:ph type="subTitle" idx="1"/>
          </p:nvPr>
        </p:nvSpPr>
        <p:spPr>
          <a:xfrm>
            <a:off x="655320" y="487681"/>
            <a:ext cx="4983480" cy="1499975"/>
          </a:xfrm>
        </p:spPr>
        <p:txBody>
          <a:bodyPr anchor="b">
            <a:normAutofit/>
          </a:bodyPr>
          <a:lstStyle/>
          <a:p>
            <a:pPr algn="l"/>
            <a:r>
              <a:rPr lang="nl-NL" dirty="0"/>
              <a:t>Presentatie 29-05-2018</a:t>
            </a:r>
          </a:p>
          <a:p>
            <a:pPr algn="l"/>
            <a:r>
              <a:rPr lang="nl-NL" dirty="0"/>
              <a:t>Linda de Vries</a:t>
            </a:r>
          </a:p>
        </p:txBody>
      </p:sp>
    </p:spTree>
    <p:extLst>
      <p:ext uri="{BB962C8B-B14F-4D97-AF65-F5344CB8AC3E}">
        <p14:creationId xmlns:p14="http://schemas.microsoft.com/office/powerpoint/2010/main" val="2107521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329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p:cNvPicPr/>
          <p:nvPr/>
        </p:nvPicPr>
        <p:blipFill rotWithShape="1">
          <a:blip r:embed="rId3" cstate="print">
            <a:extLst>
              <a:ext uri="{28A0092B-C50C-407E-A947-70E740481C1C}">
                <a14:useLocalDpi xmlns:a14="http://schemas.microsoft.com/office/drawing/2010/main" val="0"/>
              </a:ext>
            </a:extLst>
          </a:blip>
          <a:srcRect/>
          <a:stretch/>
        </p:blipFill>
        <p:spPr bwMode="auto">
          <a:xfrm>
            <a:off x="9468925" y="2857501"/>
            <a:ext cx="1033122" cy="1142998"/>
          </a:xfrm>
          <a:prstGeom prst="rect">
            <a:avLst/>
          </a:prstGeom>
          <a:noFill/>
        </p:spPr>
      </p:pic>
      <p:sp>
        <p:nvSpPr>
          <p:cNvPr id="2" name="Titel 1"/>
          <p:cNvSpPr>
            <a:spLocks noGrp="1"/>
          </p:cNvSpPr>
          <p:nvPr>
            <p:ph type="title"/>
          </p:nvPr>
        </p:nvSpPr>
        <p:spPr>
          <a:xfrm>
            <a:off x="1136428" y="627564"/>
            <a:ext cx="7474172" cy="1325563"/>
          </a:xfrm>
        </p:spPr>
        <p:txBody>
          <a:bodyPr>
            <a:normAutofit/>
          </a:bodyPr>
          <a:lstStyle/>
          <a:p>
            <a:r>
              <a:rPr lang="nl-NL" sz="2800" b="1" dirty="0"/>
              <a:t>De 3 niveaus van ondersteuning</a:t>
            </a:r>
          </a:p>
        </p:txBody>
      </p:sp>
      <p:sp>
        <p:nvSpPr>
          <p:cNvPr id="3" name="Tijdelijke aanduiding voor inhoud 2"/>
          <p:cNvSpPr>
            <a:spLocks noGrp="1"/>
          </p:cNvSpPr>
          <p:nvPr>
            <p:ph idx="1"/>
          </p:nvPr>
        </p:nvSpPr>
        <p:spPr>
          <a:xfrm>
            <a:off x="1136428" y="2249906"/>
            <a:ext cx="7778972" cy="4212807"/>
          </a:xfrm>
        </p:spPr>
        <p:txBody>
          <a:bodyPr anchor="ctr">
            <a:normAutofit/>
          </a:bodyPr>
          <a:lstStyle/>
          <a:p>
            <a:r>
              <a:rPr lang="nl-NL" sz="2000" dirty="0"/>
              <a:t>MEEDOEN (basisondersteuning)</a:t>
            </a:r>
          </a:p>
          <a:p>
            <a:pPr marL="0" indent="0">
              <a:buNone/>
            </a:pPr>
            <a:r>
              <a:rPr lang="nl-NL" sz="1900" dirty="0"/>
              <a:t>Ondersteuning die voor elke leerling beschikbaar is op het moment dat het nodig is. Met behelp van deze basisondersteuning is het mogelijk voor leerlingen om het onderwijsprogramma op gelijke voet te volgen met hun klasgenoten</a:t>
            </a:r>
          </a:p>
          <a:p>
            <a:r>
              <a:rPr lang="nl-NL" sz="2000" dirty="0"/>
              <a:t>MEEDOEN-PLUS (basisondersteuning-plus)</a:t>
            </a:r>
          </a:p>
          <a:p>
            <a:pPr marL="0" indent="0">
              <a:buNone/>
            </a:pPr>
            <a:r>
              <a:rPr lang="nl-NL" sz="1900" dirty="0"/>
              <a:t>Scholen kunnen een breder niveau van basisondersteuning bieden. Het gaat hierbij om ondersteuning op individueel- of groepsniveau met een (in beginsel) tijdelijk en preventief of licht curatief karakter</a:t>
            </a:r>
          </a:p>
          <a:p>
            <a:r>
              <a:rPr lang="nl-NL" sz="2000" dirty="0"/>
              <a:t>MEERDOEN (extra ondersteuning)</a:t>
            </a:r>
          </a:p>
          <a:p>
            <a:pPr marL="0" indent="0">
              <a:buNone/>
            </a:pPr>
            <a:r>
              <a:rPr lang="nl-NL" sz="1900" dirty="0"/>
              <a:t>Ondersteuning met een structureel, langdurig karakter op individueel niveau. De school doet maximale aanpassingen in het onderwijsaanbod, leermiddelen en personele inzet en doet dit planmatig (OPP)</a:t>
            </a:r>
          </a:p>
          <a:p>
            <a:endParaRPr lang="nl-NL" sz="2000" b="1" dirty="0"/>
          </a:p>
          <a:p>
            <a:endParaRPr lang="nl-NL" sz="2000" b="1" dirty="0"/>
          </a:p>
          <a:p>
            <a:endParaRPr lang="nl-NL" sz="2000" b="1" dirty="0"/>
          </a:p>
        </p:txBody>
      </p:sp>
    </p:spTree>
    <p:extLst>
      <p:ext uri="{BB962C8B-B14F-4D97-AF65-F5344CB8AC3E}">
        <p14:creationId xmlns:p14="http://schemas.microsoft.com/office/powerpoint/2010/main" val="2837781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329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p:cNvPicPr/>
          <p:nvPr/>
        </p:nvPicPr>
        <p:blipFill rotWithShape="1">
          <a:blip r:embed="rId3" cstate="print">
            <a:extLst>
              <a:ext uri="{28A0092B-C50C-407E-A947-70E740481C1C}">
                <a14:useLocalDpi xmlns:a14="http://schemas.microsoft.com/office/drawing/2010/main" val="0"/>
              </a:ext>
            </a:extLst>
          </a:blip>
          <a:srcRect/>
          <a:stretch/>
        </p:blipFill>
        <p:spPr bwMode="auto">
          <a:xfrm>
            <a:off x="9468925" y="2857501"/>
            <a:ext cx="1033122" cy="1142998"/>
          </a:xfrm>
          <a:prstGeom prst="rect">
            <a:avLst/>
          </a:prstGeom>
          <a:noFill/>
        </p:spPr>
      </p:pic>
      <p:sp>
        <p:nvSpPr>
          <p:cNvPr id="2" name="Titel 1"/>
          <p:cNvSpPr>
            <a:spLocks noGrp="1"/>
          </p:cNvSpPr>
          <p:nvPr>
            <p:ph type="title"/>
          </p:nvPr>
        </p:nvSpPr>
        <p:spPr>
          <a:xfrm>
            <a:off x="1136428" y="627564"/>
            <a:ext cx="7474172" cy="1325563"/>
          </a:xfrm>
        </p:spPr>
        <p:txBody>
          <a:bodyPr>
            <a:normAutofit/>
          </a:bodyPr>
          <a:lstStyle/>
          <a:p>
            <a:r>
              <a:rPr lang="nl-NL" sz="2800" b="1" dirty="0"/>
              <a:t>Basisondersteuning of extra ondersteuning?</a:t>
            </a:r>
          </a:p>
        </p:txBody>
      </p:sp>
      <p:sp>
        <p:nvSpPr>
          <p:cNvPr id="3" name="Tijdelijke aanduiding voor inhoud 2"/>
          <p:cNvSpPr>
            <a:spLocks noGrp="1"/>
          </p:cNvSpPr>
          <p:nvPr>
            <p:ph idx="1"/>
          </p:nvPr>
        </p:nvSpPr>
        <p:spPr>
          <a:xfrm>
            <a:off x="1136429" y="1852863"/>
            <a:ext cx="7474171" cy="4295274"/>
          </a:xfrm>
        </p:spPr>
        <p:txBody>
          <a:bodyPr anchor="ctr">
            <a:normAutofit fontScale="92500" lnSpcReduction="10000"/>
          </a:bodyPr>
          <a:lstStyle/>
          <a:p>
            <a:endParaRPr lang="nl-NL" sz="2000" dirty="0"/>
          </a:p>
          <a:p>
            <a:endParaRPr lang="nl-NL" sz="2000" dirty="0"/>
          </a:p>
          <a:p>
            <a:r>
              <a:rPr lang="nl-NL" sz="2200" dirty="0"/>
              <a:t>Het samenwerkingsverband bepaalt het minimale niveau van basisondersteuning (basiskwaliteit onderwijsinspectie)</a:t>
            </a:r>
          </a:p>
          <a:p>
            <a:r>
              <a:rPr lang="nl-NL" sz="2200" dirty="0"/>
              <a:t>Een school bepaalt zelf wanneer een leerling ondersteuning ontvangt op het niveau van Meedoen, Meedoen Plus of </a:t>
            </a:r>
            <a:r>
              <a:rPr lang="nl-NL" sz="2200" dirty="0" err="1"/>
              <a:t>Meerdoen</a:t>
            </a:r>
            <a:r>
              <a:rPr lang="nl-NL" sz="2200" dirty="0"/>
              <a:t>. Dit hangt af van:</a:t>
            </a:r>
          </a:p>
          <a:p>
            <a:pPr lvl="1"/>
            <a:r>
              <a:rPr lang="nl-NL" sz="1900" dirty="0"/>
              <a:t>De intensiteit van de ondersteuning</a:t>
            </a:r>
          </a:p>
          <a:p>
            <a:pPr lvl="1"/>
            <a:r>
              <a:rPr lang="nl-NL" sz="1900" dirty="0"/>
              <a:t>De inrichting van de ondersteuningsstructuur en de beschikbare expertise binnen de school</a:t>
            </a:r>
          </a:p>
          <a:p>
            <a:pPr lvl="1"/>
            <a:r>
              <a:rPr lang="nl-NL" sz="1900" dirty="0"/>
              <a:t>De mate waarin aanpassingen in methoden/materialen/faciliteiten nodig zijn</a:t>
            </a:r>
          </a:p>
          <a:p>
            <a:pPr lvl="1"/>
            <a:r>
              <a:rPr lang="nl-NL" sz="1900" dirty="0"/>
              <a:t>De mate waarin de leerling een aangepaste omgeving nodig heeft</a:t>
            </a:r>
          </a:p>
          <a:p>
            <a:pPr lvl="1"/>
            <a:r>
              <a:rPr lang="nl-NL" sz="1900" dirty="0"/>
              <a:t>De ketenpartners die beschikbaar zijn</a:t>
            </a:r>
          </a:p>
          <a:p>
            <a:pPr marL="0" indent="0">
              <a:buNone/>
            </a:pPr>
            <a:endParaRPr lang="nl-NL" sz="2000" b="1" dirty="0"/>
          </a:p>
          <a:p>
            <a:endParaRPr lang="nl-NL" sz="2000" b="1" dirty="0"/>
          </a:p>
          <a:p>
            <a:endParaRPr lang="nl-NL" sz="2000" b="1" dirty="0"/>
          </a:p>
          <a:p>
            <a:endParaRPr lang="nl-NL" sz="2000" b="1" dirty="0"/>
          </a:p>
        </p:txBody>
      </p:sp>
    </p:spTree>
    <p:extLst>
      <p:ext uri="{BB962C8B-B14F-4D97-AF65-F5344CB8AC3E}">
        <p14:creationId xmlns:p14="http://schemas.microsoft.com/office/powerpoint/2010/main" val="1601760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329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p:cNvPicPr/>
          <p:nvPr/>
        </p:nvPicPr>
        <p:blipFill rotWithShape="1">
          <a:blip r:embed="rId3" cstate="print">
            <a:extLst>
              <a:ext uri="{28A0092B-C50C-407E-A947-70E740481C1C}">
                <a14:useLocalDpi xmlns:a14="http://schemas.microsoft.com/office/drawing/2010/main" val="0"/>
              </a:ext>
            </a:extLst>
          </a:blip>
          <a:srcRect/>
          <a:stretch/>
        </p:blipFill>
        <p:spPr bwMode="auto">
          <a:xfrm>
            <a:off x="9468925" y="2857501"/>
            <a:ext cx="1033122" cy="1142998"/>
          </a:xfrm>
          <a:prstGeom prst="rect">
            <a:avLst/>
          </a:prstGeom>
          <a:noFill/>
        </p:spPr>
      </p:pic>
      <p:sp>
        <p:nvSpPr>
          <p:cNvPr id="2" name="Titel 1"/>
          <p:cNvSpPr>
            <a:spLocks noGrp="1"/>
          </p:cNvSpPr>
          <p:nvPr>
            <p:ph type="title"/>
          </p:nvPr>
        </p:nvSpPr>
        <p:spPr>
          <a:xfrm>
            <a:off x="1136428" y="627564"/>
            <a:ext cx="7474172" cy="1325563"/>
          </a:xfrm>
        </p:spPr>
        <p:txBody>
          <a:bodyPr>
            <a:normAutofit/>
          </a:bodyPr>
          <a:lstStyle/>
          <a:p>
            <a:r>
              <a:rPr lang="nl-NL" sz="2800" b="1" dirty="0"/>
              <a:t>MEERDOEN (extra ondersteuning)</a:t>
            </a:r>
          </a:p>
        </p:txBody>
      </p:sp>
      <p:sp>
        <p:nvSpPr>
          <p:cNvPr id="3" name="Tijdelijke aanduiding voor inhoud 2"/>
          <p:cNvSpPr>
            <a:spLocks noGrp="1"/>
          </p:cNvSpPr>
          <p:nvPr>
            <p:ph idx="1"/>
          </p:nvPr>
        </p:nvSpPr>
        <p:spPr>
          <a:xfrm>
            <a:off x="1136428" y="2129246"/>
            <a:ext cx="7971477" cy="4976948"/>
          </a:xfrm>
        </p:spPr>
        <p:txBody>
          <a:bodyPr anchor="ctr">
            <a:normAutofit/>
          </a:bodyPr>
          <a:lstStyle/>
          <a:p>
            <a:r>
              <a:rPr lang="nl-NL" sz="2000" dirty="0"/>
              <a:t>Het aanbod extra ondersteuning moet vindbaar en inzichtelijk zijn voor ouders (in ieder geval in SOP)</a:t>
            </a:r>
          </a:p>
          <a:p>
            <a:r>
              <a:rPr lang="nl-NL" sz="2000" dirty="0"/>
              <a:t>Het aanbod extra ondersteuning moet zichtbaar zijn in de school</a:t>
            </a:r>
          </a:p>
          <a:p>
            <a:r>
              <a:rPr lang="nl-NL" sz="2000" dirty="0"/>
              <a:t>Extra ondersteuning is niet méér basisondersteuning</a:t>
            </a:r>
          </a:p>
          <a:p>
            <a:r>
              <a:rPr lang="nl-NL" sz="2000" dirty="0"/>
              <a:t>Extra ondersteuning is niet hetzelfde als iets ‘extra’s’ doen voor een leerling</a:t>
            </a:r>
          </a:p>
          <a:p>
            <a:r>
              <a:rPr lang="nl-NL" sz="2000" dirty="0"/>
              <a:t>Extra ondersteuning is individueel maatwerk</a:t>
            </a:r>
          </a:p>
          <a:p>
            <a:r>
              <a:rPr lang="nl-NL" sz="2000" dirty="0"/>
              <a:t>Het doel van extra ondersteuning is niet het veranderen van de leerling, maar het aanpassen van het aanbod van de school</a:t>
            </a:r>
          </a:p>
          <a:p>
            <a:r>
              <a:rPr lang="nl-NL" sz="2000" dirty="0"/>
              <a:t>De extra ondersteuning wordt beschreven in het handelingsdeel van het OPP</a:t>
            </a:r>
          </a:p>
          <a:p>
            <a:endParaRPr lang="nl-NL" sz="2000" b="1" dirty="0"/>
          </a:p>
          <a:p>
            <a:endParaRPr lang="nl-NL" sz="2000" b="1" dirty="0"/>
          </a:p>
          <a:p>
            <a:endParaRPr lang="nl-NL" sz="2000" b="1" dirty="0"/>
          </a:p>
        </p:txBody>
      </p:sp>
    </p:spTree>
    <p:extLst>
      <p:ext uri="{BB962C8B-B14F-4D97-AF65-F5344CB8AC3E}">
        <p14:creationId xmlns:p14="http://schemas.microsoft.com/office/powerpoint/2010/main" val="1635113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329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p:cNvPicPr/>
          <p:nvPr/>
        </p:nvPicPr>
        <p:blipFill rotWithShape="1">
          <a:blip r:embed="rId3" cstate="print">
            <a:extLst>
              <a:ext uri="{28A0092B-C50C-407E-A947-70E740481C1C}">
                <a14:useLocalDpi xmlns:a14="http://schemas.microsoft.com/office/drawing/2010/main" val="0"/>
              </a:ext>
            </a:extLst>
          </a:blip>
          <a:srcRect/>
          <a:stretch/>
        </p:blipFill>
        <p:spPr bwMode="auto">
          <a:xfrm>
            <a:off x="9468925" y="2857501"/>
            <a:ext cx="1033122" cy="1142998"/>
          </a:xfrm>
          <a:prstGeom prst="rect">
            <a:avLst/>
          </a:prstGeom>
          <a:noFill/>
        </p:spPr>
      </p:pic>
      <p:sp>
        <p:nvSpPr>
          <p:cNvPr id="2" name="Titel 1"/>
          <p:cNvSpPr>
            <a:spLocks noGrp="1"/>
          </p:cNvSpPr>
          <p:nvPr>
            <p:ph type="title"/>
          </p:nvPr>
        </p:nvSpPr>
        <p:spPr>
          <a:xfrm>
            <a:off x="1074903" y="-73000"/>
            <a:ext cx="7474172" cy="1325563"/>
          </a:xfrm>
        </p:spPr>
        <p:txBody>
          <a:bodyPr>
            <a:normAutofit/>
          </a:bodyPr>
          <a:lstStyle/>
          <a:p>
            <a:r>
              <a:rPr lang="nl-NL" sz="2800" b="1" dirty="0"/>
              <a:t>SPIEKBRIEFJE</a:t>
            </a:r>
          </a:p>
        </p:txBody>
      </p:sp>
      <p:sp>
        <p:nvSpPr>
          <p:cNvPr id="3" name="Tijdelijke aanduiding voor inhoud 2"/>
          <p:cNvSpPr>
            <a:spLocks noGrp="1"/>
          </p:cNvSpPr>
          <p:nvPr>
            <p:ph idx="1"/>
          </p:nvPr>
        </p:nvSpPr>
        <p:spPr>
          <a:xfrm>
            <a:off x="1136429" y="2278173"/>
            <a:ext cx="6467867" cy="3450613"/>
          </a:xfrm>
        </p:spPr>
        <p:txBody>
          <a:bodyPr anchor="ctr">
            <a:normAutofit/>
          </a:bodyPr>
          <a:lstStyle/>
          <a:p>
            <a:endParaRPr lang="nl-NL" sz="2000" b="1" dirty="0"/>
          </a:p>
          <a:p>
            <a:endParaRPr lang="nl-NL" sz="2000" b="1" dirty="0"/>
          </a:p>
          <a:p>
            <a:endParaRPr lang="nl-NL" sz="2000" b="1" dirty="0"/>
          </a:p>
        </p:txBody>
      </p:sp>
      <p:sp>
        <p:nvSpPr>
          <p:cNvPr id="6" name="Rechthoek 5">
            <a:extLst>
              <a:ext uri="{FF2B5EF4-FFF2-40B4-BE49-F238E27FC236}">
                <a16:creationId xmlns:a16="http://schemas.microsoft.com/office/drawing/2014/main" id="{6AA1A628-6039-A442-B108-FACC777F6372}"/>
              </a:ext>
            </a:extLst>
          </p:cNvPr>
          <p:cNvSpPr/>
          <p:nvPr/>
        </p:nvSpPr>
        <p:spPr>
          <a:xfrm>
            <a:off x="523568" y="1195251"/>
            <a:ext cx="3769228" cy="3208307"/>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a:extLst>
              <a:ext uri="{FF2B5EF4-FFF2-40B4-BE49-F238E27FC236}">
                <a16:creationId xmlns:a16="http://schemas.microsoft.com/office/drawing/2014/main" id="{415564AF-F9BB-9944-9BEB-BACCF94BACBC}"/>
              </a:ext>
            </a:extLst>
          </p:cNvPr>
          <p:cNvSpPr/>
          <p:nvPr/>
        </p:nvSpPr>
        <p:spPr>
          <a:xfrm>
            <a:off x="3898232" y="509451"/>
            <a:ext cx="4879544" cy="3148149"/>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a:extLst>
              <a:ext uri="{FF2B5EF4-FFF2-40B4-BE49-F238E27FC236}">
                <a16:creationId xmlns:a16="http://schemas.microsoft.com/office/drawing/2014/main" id="{C662FB30-196E-DD4A-9159-F9EB12C8C577}"/>
              </a:ext>
            </a:extLst>
          </p:cNvPr>
          <p:cNvSpPr/>
          <p:nvPr/>
        </p:nvSpPr>
        <p:spPr>
          <a:xfrm>
            <a:off x="4811989" y="3525253"/>
            <a:ext cx="4336928" cy="306521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a:extLst>
              <a:ext uri="{FF2B5EF4-FFF2-40B4-BE49-F238E27FC236}">
                <a16:creationId xmlns:a16="http://schemas.microsoft.com/office/drawing/2014/main" id="{94C4A46F-308A-2141-B4F6-31CBD819F3E0}"/>
              </a:ext>
            </a:extLst>
          </p:cNvPr>
          <p:cNvSpPr txBox="1"/>
          <p:nvPr/>
        </p:nvSpPr>
        <p:spPr>
          <a:xfrm>
            <a:off x="5127908" y="3972269"/>
            <a:ext cx="4269825" cy="3416320"/>
          </a:xfrm>
          <a:prstGeom prst="rect">
            <a:avLst/>
          </a:prstGeom>
          <a:noFill/>
        </p:spPr>
        <p:txBody>
          <a:bodyPr wrap="square" rtlCol="0">
            <a:spAutoFit/>
          </a:bodyPr>
          <a:lstStyle/>
          <a:p>
            <a:r>
              <a:rPr lang="nl-NL" dirty="0"/>
              <a:t>MEERDOEN</a:t>
            </a:r>
          </a:p>
          <a:p>
            <a:pPr marL="285750" indent="-285750">
              <a:buFont typeface="Arial" panose="020B0604020202020204" pitchFamily="34" charset="0"/>
              <a:buChar char="•"/>
            </a:pPr>
            <a:r>
              <a:rPr lang="nl-NL" dirty="0"/>
              <a:t>OPP</a:t>
            </a:r>
          </a:p>
          <a:p>
            <a:pPr marL="285750" indent="-285750">
              <a:buFont typeface="Arial" panose="020B0604020202020204" pitchFamily="34" charset="0"/>
              <a:buChar char="•"/>
            </a:pPr>
            <a:r>
              <a:rPr lang="nl-NL" dirty="0"/>
              <a:t>Individueel maatwerk voor leerling</a:t>
            </a:r>
          </a:p>
          <a:p>
            <a:pPr marL="285750" indent="-285750">
              <a:buFont typeface="Arial" panose="020B0604020202020204" pitchFamily="34" charset="0"/>
              <a:buChar char="•"/>
            </a:pPr>
            <a:r>
              <a:rPr lang="nl-NL" dirty="0"/>
              <a:t>Voor enkele leerlingen</a:t>
            </a:r>
          </a:p>
          <a:p>
            <a:pPr marL="285750" indent="-285750">
              <a:buFont typeface="Arial" panose="020B0604020202020204" pitchFamily="34" charset="0"/>
              <a:buChar char="•"/>
            </a:pPr>
            <a:r>
              <a:rPr lang="nl-NL" dirty="0"/>
              <a:t>Langdurig of blijvend</a:t>
            </a:r>
          </a:p>
          <a:p>
            <a:pPr marL="285750" indent="-285750">
              <a:buFont typeface="Arial" panose="020B0604020202020204" pitchFamily="34" charset="0"/>
              <a:buChar char="•"/>
            </a:pPr>
            <a:r>
              <a:rPr lang="nl-NL" dirty="0"/>
              <a:t>Op randje van ‘kunnen’ van de school (maximale aanpassingen)</a:t>
            </a:r>
          </a:p>
          <a:p>
            <a:pPr marL="285750" indent="-285750">
              <a:buFont typeface="Arial" panose="020B0604020202020204" pitchFamily="34" charset="0"/>
              <a:buChar char="•"/>
            </a:pPr>
            <a:r>
              <a:rPr lang="nl-NL" dirty="0"/>
              <a:t>Curatief</a:t>
            </a:r>
          </a:p>
          <a:p>
            <a:endParaRPr lang="nl-NL" dirty="0"/>
          </a:p>
          <a:p>
            <a:endParaRPr lang="nl-NL" dirty="0"/>
          </a:p>
          <a:p>
            <a:endParaRPr lang="nl-NL" dirty="0"/>
          </a:p>
          <a:p>
            <a:endParaRPr lang="nl-NL" dirty="0"/>
          </a:p>
        </p:txBody>
      </p:sp>
      <p:sp>
        <p:nvSpPr>
          <p:cNvPr id="15" name="Tekstvak 14">
            <a:extLst>
              <a:ext uri="{FF2B5EF4-FFF2-40B4-BE49-F238E27FC236}">
                <a16:creationId xmlns:a16="http://schemas.microsoft.com/office/drawing/2014/main" id="{E8479D11-B39F-314F-B7B7-523AD965A271}"/>
              </a:ext>
            </a:extLst>
          </p:cNvPr>
          <p:cNvSpPr txBox="1"/>
          <p:nvPr/>
        </p:nvSpPr>
        <p:spPr>
          <a:xfrm>
            <a:off x="4592836" y="524339"/>
            <a:ext cx="4180180" cy="3139321"/>
          </a:xfrm>
          <a:prstGeom prst="rect">
            <a:avLst/>
          </a:prstGeom>
          <a:noFill/>
        </p:spPr>
        <p:txBody>
          <a:bodyPr wrap="square" rtlCol="0">
            <a:spAutoFit/>
          </a:bodyPr>
          <a:lstStyle/>
          <a:p>
            <a:r>
              <a:rPr lang="nl-NL" dirty="0"/>
              <a:t>MEEDOEN-PLUS</a:t>
            </a:r>
          </a:p>
          <a:p>
            <a:pPr marL="285750" indent="-285750">
              <a:buFont typeface="Arial" panose="020B0604020202020204" pitchFamily="34" charset="0"/>
              <a:buChar char="•"/>
            </a:pPr>
            <a:r>
              <a:rPr lang="nl-NL" dirty="0"/>
              <a:t>Bijzonder voor onze school</a:t>
            </a:r>
          </a:p>
          <a:p>
            <a:pPr marL="285750" indent="-285750">
              <a:buFont typeface="Arial" panose="020B0604020202020204" pitchFamily="34" charset="0"/>
              <a:buChar char="•"/>
            </a:pPr>
            <a:r>
              <a:rPr lang="nl-NL" dirty="0"/>
              <a:t>Dit zie je niet op alle scholen</a:t>
            </a:r>
          </a:p>
          <a:p>
            <a:pPr marL="285750" indent="-285750">
              <a:buFont typeface="Arial" panose="020B0604020202020204" pitchFamily="34" charset="0"/>
              <a:buChar char="•"/>
            </a:pPr>
            <a:r>
              <a:rPr lang="nl-NL" dirty="0"/>
              <a:t>Is een plus op de basiskwaliteit onderwijsinspectie</a:t>
            </a:r>
          </a:p>
          <a:p>
            <a:pPr marL="285750" indent="-285750">
              <a:buFont typeface="Arial" panose="020B0604020202020204" pitchFamily="34" charset="0"/>
              <a:buChar char="•"/>
            </a:pPr>
            <a:r>
              <a:rPr lang="nl-NL" dirty="0"/>
              <a:t>Vaak groepsgewijs </a:t>
            </a:r>
          </a:p>
          <a:p>
            <a:pPr marL="285750" indent="-285750">
              <a:buFont typeface="Arial" panose="020B0604020202020204" pitchFamily="34" charset="0"/>
              <a:buChar char="•"/>
            </a:pPr>
            <a:r>
              <a:rPr lang="nl-NL" dirty="0"/>
              <a:t>Voor alle leerlingen beschikbaar die dat nodig hebben</a:t>
            </a:r>
          </a:p>
          <a:p>
            <a:pPr marL="285750" indent="-285750">
              <a:buFont typeface="Arial" panose="020B0604020202020204" pitchFamily="34" charset="0"/>
              <a:buChar char="•"/>
            </a:pPr>
            <a:r>
              <a:rPr lang="nl-NL" dirty="0"/>
              <a:t>Vaak buiten de klas</a:t>
            </a:r>
          </a:p>
          <a:p>
            <a:pPr marL="285750" indent="-285750">
              <a:buFont typeface="Arial" panose="020B0604020202020204" pitchFamily="34" charset="0"/>
              <a:buChar char="•"/>
            </a:pPr>
            <a:r>
              <a:rPr lang="nl-NL" dirty="0"/>
              <a:t>Vaak beschreven aanbod</a:t>
            </a:r>
          </a:p>
          <a:p>
            <a:pPr marL="285750" indent="-285750">
              <a:buFont typeface="Arial" panose="020B0604020202020204" pitchFamily="34" charset="0"/>
              <a:buChar char="•"/>
            </a:pPr>
            <a:endParaRPr lang="nl-NL" dirty="0"/>
          </a:p>
        </p:txBody>
      </p:sp>
      <p:sp>
        <p:nvSpPr>
          <p:cNvPr id="17" name="Tekstvak 16">
            <a:extLst>
              <a:ext uri="{FF2B5EF4-FFF2-40B4-BE49-F238E27FC236}">
                <a16:creationId xmlns:a16="http://schemas.microsoft.com/office/drawing/2014/main" id="{17F0518E-7CE2-1749-B16B-1FDA3A5D533D}"/>
              </a:ext>
            </a:extLst>
          </p:cNvPr>
          <p:cNvSpPr txBox="1"/>
          <p:nvPr/>
        </p:nvSpPr>
        <p:spPr>
          <a:xfrm>
            <a:off x="582904" y="1260007"/>
            <a:ext cx="2917981" cy="3416320"/>
          </a:xfrm>
          <a:prstGeom prst="rect">
            <a:avLst/>
          </a:prstGeom>
          <a:noFill/>
        </p:spPr>
        <p:txBody>
          <a:bodyPr wrap="square" rtlCol="0">
            <a:spAutoFit/>
          </a:bodyPr>
          <a:lstStyle/>
          <a:p>
            <a:r>
              <a:rPr lang="nl-NL" dirty="0"/>
              <a:t>MEEDOEN</a:t>
            </a:r>
          </a:p>
          <a:p>
            <a:pPr marL="285750" indent="-285750">
              <a:buFont typeface="Arial" panose="020B0604020202020204" pitchFamily="34" charset="0"/>
              <a:buChar char="•"/>
            </a:pPr>
            <a:r>
              <a:rPr lang="nl-NL" dirty="0"/>
              <a:t>Dit is wat je van docenten en scholen gewoon mag verwachten</a:t>
            </a:r>
          </a:p>
          <a:p>
            <a:pPr marL="285750" indent="-285750">
              <a:buFont typeface="Arial" panose="020B0604020202020204" pitchFamily="34" charset="0"/>
              <a:buChar char="•"/>
            </a:pPr>
            <a:r>
              <a:rPr lang="nl-NL" dirty="0"/>
              <a:t>Op alle scholen aanwezig</a:t>
            </a:r>
          </a:p>
          <a:p>
            <a:pPr marL="285750" indent="-285750">
              <a:buFont typeface="Arial" panose="020B0604020202020204" pitchFamily="34" charset="0"/>
              <a:buChar char="•"/>
            </a:pPr>
            <a:r>
              <a:rPr lang="nl-NL" dirty="0"/>
              <a:t>Voor alle leerlingen beschikbaar</a:t>
            </a:r>
          </a:p>
          <a:p>
            <a:pPr marL="285750" indent="-285750">
              <a:buFont typeface="Arial" panose="020B0604020202020204" pitchFamily="34" charset="0"/>
              <a:buChar char="•"/>
            </a:pPr>
            <a:r>
              <a:rPr lang="nl-NL" dirty="0"/>
              <a:t>Docentengedrag/aanpak</a:t>
            </a:r>
          </a:p>
          <a:p>
            <a:pPr marL="285750" indent="-285750">
              <a:buFont typeface="Arial" panose="020B0604020202020204" pitchFamily="34" charset="0"/>
              <a:buChar char="•"/>
            </a:pPr>
            <a:r>
              <a:rPr lang="nl-NL" dirty="0"/>
              <a:t>Reguliere ondersteuningsstructuur</a:t>
            </a:r>
          </a:p>
          <a:p>
            <a:pPr marL="285750" indent="-285750">
              <a:buFont typeface="Arial" panose="020B0604020202020204" pitchFamily="34" charset="0"/>
              <a:buChar char="•"/>
            </a:pPr>
            <a:r>
              <a:rPr lang="nl-NL" dirty="0"/>
              <a:t>Preventief</a:t>
            </a:r>
          </a:p>
          <a:p>
            <a:pPr marL="285750" indent="-285750">
              <a:buFont typeface="Arial" panose="020B0604020202020204" pitchFamily="34" charset="0"/>
              <a:buChar char="•"/>
            </a:pPr>
            <a:endParaRPr lang="nl-NL" dirty="0"/>
          </a:p>
        </p:txBody>
      </p:sp>
    </p:spTree>
    <p:extLst>
      <p:ext uri="{BB962C8B-B14F-4D97-AF65-F5344CB8AC3E}">
        <p14:creationId xmlns:p14="http://schemas.microsoft.com/office/powerpoint/2010/main" val="1507772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329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p:cNvPicPr/>
          <p:nvPr/>
        </p:nvPicPr>
        <p:blipFill rotWithShape="1">
          <a:blip r:embed="rId3" cstate="print">
            <a:extLst>
              <a:ext uri="{28A0092B-C50C-407E-A947-70E740481C1C}">
                <a14:useLocalDpi xmlns:a14="http://schemas.microsoft.com/office/drawing/2010/main" val="0"/>
              </a:ext>
            </a:extLst>
          </a:blip>
          <a:srcRect/>
          <a:stretch/>
        </p:blipFill>
        <p:spPr bwMode="auto">
          <a:xfrm>
            <a:off x="9468925" y="2857501"/>
            <a:ext cx="1033122" cy="1142998"/>
          </a:xfrm>
          <a:prstGeom prst="rect">
            <a:avLst/>
          </a:prstGeom>
          <a:noFill/>
        </p:spPr>
      </p:pic>
      <p:sp>
        <p:nvSpPr>
          <p:cNvPr id="2" name="Titel 1"/>
          <p:cNvSpPr>
            <a:spLocks noGrp="1"/>
          </p:cNvSpPr>
          <p:nvPr>
            <p:ph type="title"/>
          </p:nvPr>
        </p:nvSpPr>
        <p:spPr>
          <a:xfrm>
            <a:off x="1136428" y="627564"/>
            <a:ext cx="7474172" cy="1325563"/>
          </a:xfrm>
        </p:spPr>
        <p:txBody>
          <a:bodyPr>
            <a:normAutofit/>
          </a:bodyPr>
          <a:lstStyle/>
          <a:p>
            <a:r>
              <a:rPr lang="nl-NL" sz="2800" b="1" dirty="0"/>
              <a:t>Om een SOP in te kunnen vullen……</a:t>
            </a:r>
          </a:p>
        </p:txBody>
      </p:sp>
      <p:sp>
        <p:nvSpPr>
          <p:cNvPr id="3" name="Tijdelijke aanduiding voor inhoud 2"/>
          <p:cNvSpPr>
            <a:spLocks noGrp="1"/>
          </p:cNvSpPr>
          <p:nvPr>
            <p:ph idx="1"/>
          </p:nvPr>
        </p:nvSpPr>
        <p:spPr>
          <a:xfrm>
            <a:off x="1136428" y="1703692"/>
            <a:ext cx="6467867" cy="3450613"/>
          </a:xfrm>
        </p:spPr>
        <p:txBody>
          <a:bodyPr anchor="ctr">
            <a:normAutofit/>
          </a:bodyPr>
          <a:lstStyle/>
          <a:p>
            <a:pPr marL="0" indent="0">
              <a:buNone/>
            </a:pPr>
            <a:r>
              <a:rPr lang="nl-NL" sz="2000" dirty="0"/>
              <a:t>….moet je als school weten </a:t>
            </a:r>
          </a:p>
          <a:p>
            <a:pPr lvl="1"/>
            <a:r>
              <a:rPr lang="nl-NL" sz="1800" dirty="0"/>
              <a:t>wat je standaard aan moet bieden (MEEDOEN) </a:t>
            </a:r>
          </a:p>
          <a:p>
            <a:pPr lvl="1"/>
            <a:r>
              <a:rPr lang="nl-NL" sz="1800" dirty="0"/>
              <a:t>wat je daar als school extra bovenop doet voor alle leerlingen (MEEDOEN-PLUS) </a:t>
            </a:r>
          </a:p>
          <a:p>
            <a:pPr lvl="1"/>
            <a:r>
              <a:rPr lang="nl-NL" sz="1800" dirty="0"/>
              <a:t>en wat je aan extra aanbod hebt voor individuele hele bijzondere leerlingen (MEERDOEN)</a:t>
            </a:r>
          </a:p>
          <a:p>
            <a:endParaRPr lang="nl-NL" sz="2000" b="1" dirty="0"/>
          </a:p>
          <a:p>
            <a:endParaRPr lang="nl-NL" sz="2000" b="1" dirty="0"/>
          </a:p>
          <a:p>
            <a:endParaRPr lang="nl-NL" sz="2000" b="1" dirty="0"/>
          </a:p>
        </p:txBody>
      </p:sp>
    </p:spTree>
    <p:extLst>
      <p:ext uri="{BB962C8B-B14F-4D97-AF65-F5344CB8AC3E}">
        <p14:creationId xmlns:p14="http://schemas.microsoft.com/office/powerpoint/2010/main" val="2373428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329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p:cNvPicPr/>
          <p:nvPr/>
        </p:nvPicPr>
        <p:blipFill rotWithShape="1">
          <a:blip r:embed="rId3" cstate="print">
            <a:extLst>
              <a:ext uri="{28A0092B-C50C-407E-A947-70E740481C1C}">
                <a14:useLocalDpi xmlns:a14="http://schemas.microsoft.com/office/drawing/2010/main" val="0"/>
              </a:ext>
            </a:extLst>
          </a:blip>
          <a:srcRect/>
          <a:stretch/>
        </p:blipFill>
        <p:spPr bwMode="auto">
          <a:xfrm>
            <a:off x="9468925" y="2857501"/>
            <a:ext cx="1033122" cy="1142998"/>
          </a:xfrm>
          <a:prstGeom prst="rect">
            <a:avLst/>
          </a:prstGeom>
          <a:noFill/>
        </p:spPr>
      </p:pic>
      <p:sp>
        <p:nvSpPr>
          <p:cNvPr id="2" name="Titel 1"/>
          <p:cNvSpPr>
            <a:spLocks noGrp="1"/>
          </p:cNvSpPr>
          <p:nvPr>
            <p:ph type="title"/>
          </p:nvPr>
        </p:nvSpPr>
        <p:spPr>
          <a:xfrm>
            <a:off x="1136428" y="627564"/>
            <a:ext cx="7474172" cy="1325563"/>
          </a:xfrm>
        </p:spPr>
        <p:txBody>
          <a:bodyPr>
            <a:normAutofit/>
          </a:bodyPr>
          <a:lstStyle/>
          <a:p>
            <a:r>
              <a:rPr lang="nl-NL" sz="2800" b="1" dirty="0"/>
              <a:t>Korte oefening met de drie niveaus van ondersteuning</a:t>
            </a:r>
          </a:p>
        </p:txBody>
      </p:sp>
      <p:sp>
        <p:nvSpPr>
          <p:cNvPr id="3" name="Tijdelijke aanduiding voor inhoud 2"/>
          <p:cNvSpPr>
            <a:spLocks noGrp="1"/>
          </p:cNvSpPr>
          <p:nvPr>
            <p:ph idx="1"/>
          </p:nvPr>
        </p:nvSpPr>
        <p:spPr>
          <a:xfrm>
            <a:off x="1136429" y="2278173"/>
            <a:ext cx="6467867" cy="3450613"/>
          </a:xfrm>
        </p:spPr>
        <p:txBody>
          <a:bodyPr anchor="ctr">
            <a:normAutofit/>
          </a:bodyPr>
          <a:lstStyle/>
          <a:p>
            <a:r>
              <a:rPr lang="nl-NL" sz="2000" dirty="0"/>
              <a:t>Schrijf voor jezelf 3 voorbeelden van aanbod op het gebied van MEEDOEN, van MEEDOENPLUS en van MEERDOEN van je eigen locatie op</a:t>
            </a:r>
          </a:p>
          <a:p>
            <a:r>
              <a:rPr lang="nl-NL" sz="2000" dirty="0"/>
              <a:t>Bespreek dit in groepjes van circa 4 personen van verschillende locaties</a:t>
            </a:r>
          </a:p>
          <a:p>
            <a:r>
              <a:rPr lang="nl-NL" sz="2000" dirty="0"/>
              <a:t>Welke voorbeelden zijn er gevonden op het gebied van de drie categorieën? (Inhoud)</a:t>
            </a:r>
          </a:p>
          <a:p>
            <a:r>
              <a:rPr lang="nl-NL" sz="2000" dirty="0"/>
              <a:t>Is het gelukt om het aanbod in de juiste categorie te plaatsen? (Proces)</a:t>
            </a:r>
          </a:p>
          <a:p>
            <a:endParaRPr lang="nl-NL" sz="2000" b="1" dirty="0"/>
          </a:p>
          <a:p>
            <a:endParaRPr lang="nl-NL" sz="2000" b="1" dirty="0"/>
          </a:p>
          <a:p>
            <a:endParaRPr lang="nl-NL" sz="2000" b="1" dirty="0"/>
          </a:p>
        </p:txBody>
      </p:sp>
    </p:spTree>
    <p:extLst>
      <p:ext uri="{BB962C8B-B14F-4D97-AF65-F5344CB8AC3E}">
        <p14:creationId xmlns:p14="http://schemas.microsoft.com/office/powerpoint/2010/main" val="888681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329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p:cNvPicPr/>
          <p:nvPr/>
        </p:nvPicPr>
        <p:blipFill rotWithShape="1">
          <a:blip r:embed="rId3" cstate="print">
            <a:extLst>
              <a:ext uri="{28A0092B-C50C-407E-A947-70E740481C1C}">
                <a14:useLocalDpi xmlns:a14="http://schemas.microsoft.com/office/drawing/2010/main" val="0"/>
              </a:ext>
            </a:extLst>
          </a:blip>
          <a:srcRect/>
          <a:stretch/>
        </p:blipFill>
        <p:spPr bwMode="auto">
          <a:xfrm>
            <a:off x="9468925" y="2857501"/>
            <a:ext cx="1033122" cy="1142998"/>
          </a:xfrm>
          <a:prstGeom prst="rect">
            <a:avLst/>
          </a:prstGeom>
          <a:noFill/>
        </p:spPr>
      </p:pic>
      <p:sp>
        <p:nvSpPr>
          <p:cNvPr id="2" name="Titel 1"/>
          <p:cNvSpPr>
            <a:spLocks noGrp="1"/>
          </p:cNvSpPr>
          <p:nvPr>
            <p:ph type="title"/>
          </p:nvPr>
        </p:nvSpPr>
        <p:spPr>
          <a:xfrm>
            <a:off x="1136428" y="627564"/>
            <a:ext cx="7474172" cy="1325563"/>
          </a:xfrm>
        </p:spPr>
        <p:txBody>
          <a:bodyPr>
            <a:normAutofit/>
          </a:bodyPr>
          <a:lstStyle/>
          <a:p>
            <a:r>
              <a:rPr lang="nl-NL" sz="2800" b="1" dirty="0"/>
              <a:t>De inhoud van het model SOP</a:t>
            </a:r>
          </a:p>
        </p:txBody>
      </p:sp>
      <p:sp>
        <p:nvSpPr>
          <p:cNvPr id="3" name="Tijdelijke aanduiding voor inhoud 2"/>
          <p:cNvSpPr>
            <a:spLocks noGrp="1"/>
          </p:cNvSpPr>
          <p:nvPr>
            <p:ph idx="1"/>
          </p:nvPr>
        </p:nvSpPr>
        <p:spPr>
          <a:xfrm>
            <a:off x="1136429" y="2278173"/>
            <a:ext cx="6467867" cy="3450613"/>
          </a:xfrm>
        </p:spPr>
        <p:txBody>
          <a:bodyPr anchor="ctr">
            <a:normAutofit/>
          </a:bodyPr>
          <a:lstStyle/>
          <a:p>
            <a:pPr marL="0" indent="0">
              <a:buNone/>
            </a:pPr>
            <a:r>
              <a:rPr lang="nl-NL" sz="2000" dirty="0"/>
              <a:t>Hoofdstuk 1: 	zakelijke informatie en inhoudelijke 		informatie die je met ouders wilt delen</a:t>
            </a:r>
          </a:p>
          <a:p>
            <a:pPr marL="0" indent="0">
              <a:buNone/>
            </a:pPr>
            <a:r>
              <a:rPr lang="nl-NL" sz="2000" dirty="0"/>
              <a:t>Hoofdstuk 2: 	definities niveaus van  ondersteuning</a:t>
            </a:r>
          </a:p>
          <a:p>
            <a:pPr marL="0" indent="0">
              <a:buNone/>
            </a:pPr>
            <a:r>
              <a:rPr lang="nl-NL" sz="2000" dirty="0"/>
              <a:t>Hoofdstuk 3: 	kruisjeslijst</a:t>
            </a:r>
          </a:p>
          <a:p>
            <a:pPr marL="0" indent="0">
              <a:buNone/>
            </a:pPr>
            <a:r>
              <a:rPr lang="nl-NL" sz="2000" dirty="0"/>
              <a:t>Hoofdstuk 4: 	Inhoudelijke beschrijving aanbod</a:t>
            </a:r>
          </a:p>
          <a:p>
            <a:pPr marL="0" indent="0">
              <a:buNone/>
            </a:pPr>
            <a:r>
              <a:rPr lang="nl-NL" sz="2000" dirty="0"/>
              <a:t>Bijlage 1: 	beschrijving basisondersteuning</a:t>
            </a:r>
          </a:p>
          <a:p>
            <a:endParaRPr lang="nl-NL" sz="2000" b="1" dirty="0"/>
          </a:p>
          <a:p>
            <a:endParaRPr lang="nl-NL" sz="2000" b="1" dirty="0"/>
          </a:p>
          <a:p>
            <a:endParaRPr lang="nl-NL" sz="2000" b="1" dirty="0"/>
          </a:p>
        </p:txBody>
      </p:sp>
    </p:spTree>
    <p:extLst>
      <p:ext uri="{BB962C8B-B14F-4D97-AF65-F5344CB8AC3E}">
        <p14:creationId xmlns:p14="http://schemas.microsoft.com/office/powerpoint/2010/main" val="3191406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329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p:cNvPicPr/>
          <p:nvPr/>
        </p:nvPicPr>
        <p:blipFill rotWithShape="1">
          <a:blip r:embed="rId3" cstate="print">
            <a:extLst>
              <a:ext uri="{28A0092B-C50C-407E-A947-70E740481C1C}">
                <a14:useLocalDpi xmlns:a14="http://schemas.microsoft.com/office/drawing/2010/main" val="0"/>
              </a:ext>
            </a:extLst>
          </a:blip>
          <a:srcRect/>
          <a:stretch/>
        </p:blipFill>
        <p:spPr bwMode="auto">
          <a:xfrm>
            <a:off x="9468925" y="2857501"/>
            <a:ext cx="1033122" cy="1142998"/>
          </a:xfrm>
          <a:prstGeom prst="rect">
            <a:avLst/>
          </a:prstGeom>
          <a:noFill/>
        </p:spPr>
      </p:pic>
      <p:sp>
        <p:nvSpPr>
          <p:cNvPr id="2" name="Titel 1"/>
          <p:cNvSpPr>
            <a:spLocks noGrp="1"/>
          </p:cNvSpPr>
          <p:nvPr>
            <p:ph type="title"/>
          </p:nvPr>
        </p:nvSpPr>
        <p:spPr>
          <a:xfrm>
            <a:off x="1136428" y="627564"/>
            <a:ext cx="7474172" cy="1325563"/>
          </a:xfrm>
        </p:spPr>
        <p:txBody>
          <a:bodyPr>
            <a:normAutofit/>
          </a:bodyPr>
          <a:lstStyle/>
          <a:p>
            <a:r>
              <a:rPr lang="nl-NL" sz="2800" b="1" dirty="0"/>
              <a:t>Toelichting hoofdstuk 1</a:t>
            </a:r>
          </a:p>
        </p:txBody>
      </p:sp>
      <p:sp>
        <p:nvSpPr>
          <p:cNvPr id="3" name="Tijdelijke aanduiding voor inhoud 2"/>
          <p:cNvSpPr>
            <a:spLocks noGrp="1"/>
          </p:cNvSpPr>
          <p:nvPr>
            <p:ph idx="1"/>
          </p:nvPr>
        </p:nvSpPr>
        <p:spPr>
          <a:xfrm>
            <a:off x="1136428" y="1880520"/>
            <a:ext cx="6467867" cy="3450613"/>
          </a:xfrm>
        </p:spPr>
        <p:txBody>
          <a:bodyPr anchor="ctr">
            <a:normAutofit/>
          </a:bodyPr>
          <a:lstStyle/>
          <a:p>
            <a:pPr marL="0" indent="0">
              <a:buNone/>
            </a:pPr>
            <a:r>
              <a:rPr lang="nl-NL" sz="2000" dirty="0"/>
              <a:t>1.1 	Zakelijke informatie over de school</a:t>
            </a:r>
          </a:p>
          <a:p>
            <a:pPr marL="0" indent="0">
              <a:buNone/>
            </a:pPr>
            <a:r>
              <a:rPr lang="nl-NL" sz="2000" dirty="0"/>
              <a:t>1.2 	Aanbod van de school + bijzonder aanbod</a:t>
            </a:r>
          </a:p>
          <a:p>
            <a:pPr marL="0" indent="0">
              <a:buNone/>
            </a:pPr>
            <a:r>
              <a:rPr lang="nl-NL" sz="2000" dirty="0"/>
              <a:t>1.3	Typering van de school</a:t>
            </a:r>
          </a:p>
          <a:p>
            <a:pPr marL="0" indent="0">
              <a:buNone/>
            </a:pPr>
            <a:r>
              <a:rPr lang="nl-NL" sz="2000" dirty="0"/>
              <a:t>1.4	Beschikbare expertise binnen de school</a:t>
            </a:r>
          </a:p>
          <a:p>
            <a:endParaRPr lang="nl-NL" sz="2000" dirty="0"/>
          </a:p>
          <a:p>
            <a:endParaRPr lang="nl-NL" sz="2000" b="1" dirty="0"/>
          </a:p>
          <a:p>
            <a:endParaRPr lang="nl-NL" sz="2000" b="1" dirty="0"/>
          </a:p>
          <a:p>
            <a:endParaRPr lang="nl-NL" sz="2000" b="1" dirty="0"/>
          </a:p>
        </p:txBody>
      </p:sp>
    </p:spTree>
    <p:extLst>
      <p:ext uri="{BB962C8B-B14F-4D97-AF65-F5344CB8AC3E}">
        <p14:creationId xmlns:p14="http://schemas.microsoft.com/office/powerpoint/2010/main" val="3506256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329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p:cNvPicPr/>
          <p:nvPr/>
        </p:nvPicPr>
        <p:blipFill rotWithShape="1">
          <a:blip r:embed="rId3" cstate="print">
            <a:extLst>
              <a:ext uri="{28A0092B-C50C-407E-A947-70E740481C1C}">
                <a14:useLocalDpi xmlns:a14="http://schemas.microsoft.com/office/drawing/2010/main" val="0"/>
              </a:ext>
            </a:extLst>
          </a:blip>
          <a:srcRect/>
          <a:stretch/>
        </p:blipFill>
        <p:spPr bwMode="auto">
          <a:xfrm>
            <a:off x="9468925" y="2857501"/>
            <a:ext cx="1033122" cy="1142998"/>
          </a:xfrm>
          <a:prstGeom prst="rect">
            <a:avLst/>
          </a:prstGeom>
          <a:noFill/>
        </p:spPr>
      </p:pic>
      <p:sp>
        <p:nvSpPr>
          <p:cNvPr id="2" name="Titel 1"/>
          <p:cNvSpPr>
            <a:spLocks noGrp="1"/>
          </p:cNvSpPr>
          <p:nvPr>
            <p:ph type="title"/>
          </p:nvPr>
        </p:nvSpPr>
        <p:spPr>
          <a:xfrm>
            <a:off x="1136428" y="627564"/>
            <a:ext cx="7474172" cy="1325563"/>
          </a:xfrm>
        </p:spPr>
        <p:txBody>
          <a:bodyPr>
            <a:normAutofit/>
          </a:bodyPr>
          <a:lstStyle/>
          <a:p>
            <a:r>
              <a:rPr lang="nl-NL" sz="2800" b="1" dirty="0"/>
              <a:t>Toelichting hoofdstuk 3: de kruisjeslijst</a:t>
            </a:r>
          </a:p>
        </p:txBody>
      </p:sp>
      <p:sp>
        <p:nvSpPr>
          <p:cNvPr id="3" name="Tijdelijke aanduiding voor inhoud 2"/>
          <p:cNvSpPr>
            <a:spLocks noGrp="1"/>
          </p:cNvSpPr>
          <p:nvPr>
            <p:ph idx="1"/>
          </p:nvPr>
        </p:nvSpPr>
        <p:spPr>
          <a:xfrm>
            <a:off x="1136428" y="2097699"/>
            <a:ext cx="6467867" cy="3450613"/>
          </a:xfrm>
        </p:spPr>
        <p:txBody>
          <a:bodyPr anchor="ctr">
            <a:normAutofit/>
          </a:bodyPr>
          <a:lstStyle/>
          <a:p>
            <a:r>
              <a:rPr lang="nl-NL" sz="2000" dirty="0"/>
              <a:t>2 verschillende tabellen: uitleg</a:t>
            </a:r>
          </a:p>
          <a:p>
            <a:r>
              <a:rPr lang="nl-NL" sz="2000" dirty="0"/>
              <a:t>Er zit enige overlap in tabel 1 en 2</a:t>
            </a:r>
          </a:p>
          <a:p>
            <a:r>
              <a:rPr lang="nl-NL" sz="2000" dirty="0"/>
              <a:t>Tabel 1: Kolom 1 is optioneel, mag eruit (de lijst is niet dekkend voor </a:t>
            </a:r>
            <a:r>
              <a:rPr lang="nl-NL" sz="2000"/>
              <a:t>alle basisondersteuning, bijlage 1 wel)</a:t>
            </a:r>
            <a:endParaRPr lang="nl-NL" sz="2000" dirty="0"/>
          </a:p>
          <a:p>
            <a:r>
              <a:rPr lang="nl-NL" sz="2000" dirty="0"/>
              <a:t>Tabel 1: Als school voldoet aan de basisondersteuning dan heeft die school in principe in kolom 1 een kruisje staan (Er zijn meerdere kruisjes in een rij mogelijk)</a:t>
            </a:r>
          </a:p>
          <a:p>
            <a:r>
              <a:rPr lang="nl-NL" sz="2000" dirty="0"/>
              <a:t>Geen rijen toevoegen!!!!!!!!!!!!!!!!!!!!!!!!!!!!!!!</a:t>
            </a:r>
          </a:p>
          <a:p>
            <a:endParaRPr lang="nl-NL" sz="2000" b="1" dirty="0"/>
          </a:p>
          <a:p>
            <a:endParaRPr lang="nl-NL" sz="2000" b="1" dirty="0"/>
          </a:p>
          <a:p>
            <a:endParaRPr lang="nl-NL" sz="2000" b="1" dirty="0"/>
          </a:p>
        </p:txBody>
      </p:sp>
    </p:spTree>
    <p:extLst>
      <p:ext uri="{BB962C8B-B14F-4D97-AF65-F5344CB8AC3E}">
        <p14:creationId xmlns:p14="http://schemas.microsoft.com/office/powerpoint/2010/main" val="10595261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329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p:cNvPicPr/>
          <p:nvPr/>
        </p:nvPicPr>
        <p:blipFill rotWithShape="1">
          <a:blip r:embed="rId3" cstate="print">
            <a:extLst>
              <a:ext uri="{28A0092B-C50C-407E-A947-70E740481C1C}">
                <a14:useLocalDpi xmlns:a14="http://schemas.microsoft.com/office/drawing/2010/main" val="0"/>
              </a:ext>
            </a:extLst>
          </a:blip>
          <a:srcRect/>
          <a:stretch/>
        </p:blipFill>
        <p:spPr bwMode="auto">
          <a:xfrm>
            <a:off x="9468925" y="2857501"/>
            <a:ext cx="1033122" cy="1142998"/>
          </a:xfrm>
          <a:prstGeom prst="rect">
            <a:avLst/>
          </a:prstGeom>
          <a:noFill/>
        </p:spPr>
      </p:pic>
      <p:sp>
        <p:nvSpPr>
          <p:cNvPr id="2" name="Titel 1"/>
          <p:cNvSpPr>
            <a:spLocks noGrp="1"/>
          </p:cNvSpPr>
          <p:nvPr>
            <p:ph type="title"/>
          </p:nvPr>
        </p:nvSpPr>
        <p:spPr>
          <a:xfrm>
            <a:off x="1136428" y="627564"/>
            <a:ext cx="7474172" cy="1325563"/>
          </a:xfrm>
        </p:spPr>
        <p:txBody>
          <a:bodyPr>
            <a:normAutofit/>
          </a:bodyPr>
          <a:lstStyle/>
          <a:p>
            <a:r>
              <a:rPr lang="nl-NL" sz="2800" b="1" dirty="0"/>
              <a:t>Toelichting hoofdstuk 4</a:t>
            </a:r>
          </a:p>
        </p:txBody>
      </p:sp>
      <p:sp>
        <p:nvSpPr>
          <p:cNvPr id="3" name="Tijdelijke aanduiding voor inhoud 2"/>
          <p:cNvSpPr>
            <a:spLocks noGrp="1"/>
          </p:cNvSpPr>
          <p:nvPr>
            <p:ph idx="1"/>
          </p:nvPr>
        </p:nvSpPr>
        <p:spPr>
          <a:xfrm>
            <a:off x="1136428" y="2165685"/>
            <a:ext cx="7911319" cy="3960144"/>
          </a:xfrm>
        </p:spPr>
        <p:txBody>
          <a:bodyPr anchor="ctr">
            <a:normAutofit/>
          </a:bodyPr>
          <a:lstStyle/>
          <a:p>
            <a:r>
              <a:rPr lang="nl-NL" sz="2000" dirty="0"/>
              <a:t>Geordend op inhoudelijke thema’s kruisjeslijst</a:t>
            </a:r>
          </a:p>
          <a:p>
            <a:r>
              <a:rPr lang="nl-NL" sz="2000" dirty="0"/>
              <a:t>Ordening staat vrij, inhoud niet</a:t>
            </a:r>
          </a:p>
          <a:p>
            <a:r>
              <a:rPr lang="nl-NL" sz="2000" dirty="0"/>
              <a:t>Alleen beschrijving aanbod Meedoen-plus of </a:t>
            </a:r>
            <a:r>
              <a:rPr lang="nl-NL" sz="2000" dirty="0" err="1"/>
              <a:t>Meerdoen</a:t>
            </a:r>
            <a:endParaRPr lang="nl-NL" sz="2000" dirty="0"/>
          </a:p>
          <a:p>
            <a:r>
              <a:rPr lang="nl-NL" sz="2000" u="sng" dirty="0"/>
              <a:t>Zelf</a:t>
            </a:r>
            <a:r>
              <a:rPr lang="nl-NL" sz="2000" dirty="0"/>
              <a:t> aangeven of aanbod Meedoen-plus of </a:t>
            </a:r>
            <a:r>
              <a:rPr lang="nl-NL" sz="2000" dirty="0" err="1"/>
              <a:t>Meerdoen</a:t>
            </a:r>
            <a:r>
              <a:rPr lang="nl-NL" sz="2000" dirty="0"/>
              <a:t> betreft</a:t>
            </a:r>
          </a:p>
          <a:p>
            <a:r>
              <a:rPr lang="nl-NL" sz="2000" dirty="0"/>
              <a:t>Geen of meerdere beschrijvingen van aanbod onder één thema uiteraard mogelijk</a:t>
            </a:r>
          </a:p>
          <a:p>
            <a:r>
              <a:rPr lang="nl-NL" sz="2000" dirty="0"/>
              <a:t>Soms valt een aanbod onder meerdere thema’s: maak een keuze maar geef het wel aan! Dan heb je dus ook meerdere kruisjes</a:t>
            </a:r>
          </a:p>
          <a:p>
            <a:r>
              <a:rPr lang="nl-NL" sz="2000" dirty="0"/>
              <a:t>Eigen keuze of aanbod vanuit hoofdstuk 2 tabel 2 wordt opgenomen (regel = in beginsel niet, maar indien wenselijk wel)</a:t>
            </a:r>
          </a:p>
          <a:p>
            <a:endParaRPr lang="nl-NL" sz="2000" b="1" dirty="0"/>
          </a:p>
          <a:p>
            <a:endParaRPr lang="nl-NL" sz="2000" b="1" dirty="0"/>
          </a:p>
          <a:p>
            <a:endParaRPr lang="nl-NL" sz="2000" b="1" dirty="0"/>
          </a:p>
        </p:txBody>
      </p:sp>
    </p:spTree>
    <p:extLst>
      <p:ext uri="{BB962C8B-B14F-4D97-AF65-F5344CB8AC3E}">
        <p14:creationId xmlns:p14="http://schemas.microsoft.com/office/powerpoint/2010/main" val="3709064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329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p:cNvPicPr/>
          <p:nvPr/>
        </p:nvPicPr>
        <p:blipFill rotWithShape="1">
          <a:blip r:embed="rId3" cstate="print">
            <a:extLst>
              <a:ext uri="{28A0092B-C50C-407E-A947-70E740481C1C}">
                <a14:useLocalDpi xmlns:a14="http://schemas.microsoft.com/office/drawing/2010/main" val="0"/>
              </a:ext>
            </a:extLst>
          </a:blip>
          <a:srcRect/>
          <a:stretch/>
        </p:blipFill>
        <p:spPr bwMode="auto">
          <a:xfrm>
            <a:off x="9468925" y="2857501"/>
            <a:ext cx="1033122" cy="1142998"/>
          </a:xfrm>
          <a:prstGeom prst="rect">
            <a:avLst/>
          </a:prstGeom>
          <a:noFill/>
        </p:spPr>
      </p:pic>
      <p:sp>
        <p:nvSpPr>
          <p:cNvPr id="2" name="Titel 1"/>
          <p:cNvSpPr>
            <a:spLocks noGrp="1"/>
          </p:cNvSpPr>
          <p:nvPr>
            <p:ph type="title"/>
          </p:nvPr>
        </p:nvSpPr>
        <p:spPr>
          <a:xfrm>
            <a:off x="1136428" y="627564"/>
            <a:ext cx="7474172" cy="1325563"/>
          </a:xfrm>
        </p:spPr>
        <p:txBody>
          <a:bodyPr>
            <a:normAutofit/>
          </a:bodyPr>
          <a:lstStyle/>
          <a:p>
            <a:r>
              <a:rPr lang="nl-NL" sz="2800" b="1" dirty="0"/>
              <a:t>Opening en actuele ontwikkelingen</a:t>
            </a:r>
            <a:br>
              <a:rPr lang="nl-NL" sz="2800" b="1" dirty="0"/>
            </a:br>
            <a:endParaRPr lang="nl-NL" sz="2800" b="1" dirty="0"/>
          </a:p>
        </p:txBody>
      </p:sp>
      <p:sp>
        <p:nvSpPr>
          <p:cNvPr id="3" name="Tijdelijke aanduiding voor inhoud 2"/>
          <p:cNvSpPr>
            <a:spLocks noGrp="1"/>
          </p:cNvSpPr>
          <p:nvPr>
            <p:ph idx="1"/>
          </p:nvPr>
        </p:nvSpPr>
        <p:spPr>
          <a:xfrm>
            <a:off x="1136428" y="1703692"/>
            <a:ext cx="6467867" cy="3450613"/>
          </a:xfrm>
        </p:spPr>
        <p:txBody>
          <a:bodyPr anchor="ctr">
            <a:normAutofit/>
          </a:bodyPr>
          <a:lstStyle/>
          <a:p>
            <a:r>
              <a:rPr lang="nl-NL" sz="2000" dirty="0"/>
              <a:t>Stand van zaken nieuwe ondersteuningsplan 2018-2022</a:t>
            </a:r>
          </a:p>
          <a:p>
            <a:r>
              <a:rPr lang="nl-NL" sz="2000" dirty="0"/>
              <a:t>Monitoring vertrekkende leerlingen OPDC</a:t>
            </a:r>
          </a:p>
          <a:p>
            <a:endParaRPr lang="nl-NL" sz="2000" dirty="0"/>
          </a:p>
          <a:p>
            <a:endParaRPr lang="nl-NL" sz="2000" b="1" dirty="0"/>
          </a:p>
          <a:p>
            <a:endParaRPr lang="nl-NL" sz="2000" b="1" dirty="0"/>
          </a:p>
          <a:p>
            <a:endParaRPr lang="nl-NL" sz="2000" b="1" dirty="0"/>
          </a:p>
          <a:p>
            <a:endParaRPr lang="nl-NL" sz="2000" b="1" dirty="0"/>
          </a:p>
        </p:txBody>
      </p:sp>
    </p:spTree>
    <p:extLst>
      <p:ext uri="{BB962C8B-B14F-4D97-AF65-F5344CB8AC3E}">
        <p14:creationId xmlns:p14="http://schemas.microsoft.com/office/powerpoint/2010/main" val="1451945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329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p:cNvPicPr/>
          <p:nvPr/>
        </p:nvPicPr>
        <p:blipFill rotWithShape="1">
          <a:blip r:embed="rId3" cstate="print">
            <a:extLst>
              <a:ext uri="{28A0092B-C50C-407E-A947-70E740481C1C}">
                <a14:useLocalDpi xmlns:a14="http://schemas.microsoft.com/office/drawing/2010/main" val="0"/>
              </a:ext>
            </a:extLst>
          </a:blip>
          <a:srcRect/>
          <a:stretch/>
        </p:blipFill>
        <p:spPr bwMode="auto">
          <a:xfrm>
            <a:off x="9468925" y="2857501"/>
            <a:ext cx="1033122" cy="1142998"/>
          </a:xfrm>
          <a:prstGeom prst="rect">
            <a:avLst/>
          </a:prstGeom>
          <a:noFill/>
        </p:spPr>
      </p:pic>
      <p:sp>
        <p:nvSpPr>
          <p:cNvPr id="2" name="Titel 1"/>
          <p:cNvSpPr>
            <a:spLocks noGrp="1"/>
          </p:cNvSpPr>
          <p:nvPr>
            <p:ph type="title"/>
          </p:nvPr>
        </p:nvSpPr>
        <p:spPr>
          <a:xfrm>
            <a:off x="1136428" y="627564"/>
            <a:ext cx="7474172" cy="1325563"/>
          </a:xfrm>
        </p:spPr>
        <p:txBody>
          <a:bodyPr>
            <a:normAutofit/>
          </a:bodyPr>
          <a:lstStyle/>
          <a:p>
            <a:r>
              <a:rPr lang="nl-NL" sz="2800" b="1" dirty="0"/>
              <a:t>Praktische invultips</a:t>
            </a:r>
          </a:p>
        </p:txBody>
      </p:sp>
      <p:sp>
        <p:nvSpPr>
          <p:cNvPr id="3" name="Tijdelijke aanduiding voor inhoud 2"/>
          <p:cNvSpPr>
            <a:spLocks noGrp="1"/>
          </p:cNvSpPr>
          <p:nvPr>
            <p:ph idx="1"/>
          </p:nvPr>
        </p:nvSpPr>
        <p:spPr>
          <a:xfrm>
            <a:off x="1077009" y="2857501"/>
            <a:ext cx="6467867" cy="3450613"/>
          </a:xfrm>
        </p:spPr>
        <p:txBody>
          <a:bodyPr anchor="ctr">
            <a:normAutofit lnSpcReduction="10000"/>
          </a:bodyPr>
          <a:lstStyle/>
          <a:p>
            <a:r>
              <a:rPr lang="nl-NL" sz="2000" dirty="0"/>
              <a:t>Hoofdstuk 4 invullen vóórdat je hoofdstuk 3 invult</a:t>
            </a:r>
          </a:p>
          <a:p>
            <a:r>
              <a:rPr lang="nl-NL" sz="2000" dirty="0"/>
              <a:t>Wees kritisch op je kruisjes bij MEERDOEN: de ervaring leert dat het extra aanbod van scholen vaak onder MEEDOEN-PLUS valt</a:t>
            </a:r>
          </a:p>
          <a:p>
            <a:r>
              <a:rPr lang="nl-NL" sz="2000" dirty="0"/>
              <a:t>Als iets bij jou op school de normaalste zaak van de wereld is, is dit niet per definitie MEEDOEN, maar kan ook MEEDOEN-PLUS zijn</a:t>
            </a:r>
          </a:p>
          <a:p>
            <a:r>
              <a:rPr lang="nl-NL" sz="2000" dirty="0"/>
              <a:t>De beschrijvingen MEERDOEN in hoofdstuk 4 zijn niet eenvoudig</a:t>
            </a:r>
          </a:p>
          <a:p>
            <a:r>
              <a:rPr lang="nl-NL" sz="2000" dirty="0"/>
              <a:t>Je kunt </a:t>
            </a:r>
            <a:r>
              <a:rPr lang="nl-NL" sz="2000" dirty="0" err="1"/>
              <a:t>SOP’s</a:t>
            </a:r>
            <a:r>
              <a:rPr lang="nl-NL" sz="2000" dirty="0"/>
              <a:t> van afzonderlijke locaties samenvoegen tot een </a:t>
            </a:r>
            <a:r>
              <a:rPr lang="nl-NL" sz="2000" dirty="0" err="1"/>
              <a:t>bestuursprofiel</a:t>
            </a:r>
            <a:endParaRPr lang="nl-NL" sz="2000" dirty="0"/>
          </a:p>
          <a:p>
            <a:endParaRPr lang="nl-NL" sz="2000" b="1" dirty="0"/>
          </a:p>
          <a:p>
            <a:endParaRPr lang="nl-NL" sz="2000" b="1" dirty="0"/>
          </a:p>
          <a:p>
            <a:endParaRPr lang="nl-NL" sz="2000" b="1" dirty="0"/>
          </a:p>
          <a:p>
            <a:endParaRPr lang="nl-NL" sz="2000" b="1" dirty="0"/>
          </a:p>
        </p:txBody>
      </p:sp>
    </p:spTree>
    <p:extLst>
      <p:ext uri="{BB962C8B-B14F-4D97-AF65-F5344CB8AC3E}">
        <p14:creationId xmlns:p14="http://schemas.microsoft.com/office/powerpoint/2010/main" val="14989403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329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p:cNvPicPr/>
          <p:nvPr/>
        </p:nvPicPr>
        <p:blipFill rotWithShape="1">
          <a:blip r:embed="rId3" cstate="print">
            <a:extLst>
              <a:ext uri="{28A0092B-C50C-407E-A947-70E740481C1C}">
                <a14:useLocalDpi xmlns:a14="http://schemas.microsoft.com/office/drawing/2010/main" val="0"/>
              </a:ext>
            </a:extLst>
          </a:blip>
          <a:srcRect/>
          <a:stretch/>
        </p:blipFill>
        <p:spPr bwMode="auto">
          <a:xfrm>
            <a:off x="9468925" y="2857501"/>
            <a:ext cx="1033122" cy="1142998"/>
          </a:xfrm>
          <a:prstGeom prst="rect">
            <a:avLst/>
          </a:prstGeom>
          <a:noFill/>
        </p:spPr>
      </p:pic>
      <p:sp>
        <p:nvSpPr>
          <p:cNvPr id="2" name="Titel 1"/>
          <p:cNvSpPr>
            <a:spLocks noGrp="1"/>
          </p:cNvSpPr>
          <p:nvPr>
            <p:ph type="title"/>
          </p:nvPr>
        </p:nvSpPr>
        <p:spPr>
          <a:xfrm>
            <a:off x="1136428" y="627564"/>
            <a:ext cx="7474172" cy="1325563"/>
          </a:xfrm>
        </p:spPr>
        <p:txBody>
          <a:bodyPr>
            <a:normAutofit/>
          </a:bodyPr>
          <a:lstStyle/>
          <a:p>
            <a:r>
              <a:rPr lang="nl-NL" sz="2800" b="1" dirty="0"/>
              <a:t>Invuloefening model</a:t>
            </a:r>
          </a:p>
        </p:txBody>
      </p:sp>
      <p:sp>
        <p:nvSpPr>
          <p:cNvPr id="3" name="Tijdelijke aanduiding voor inhoud 2"/>
          <p:cNvSpPr>
            <a:spLocks noGrp="1"/>
          </p:cNvSpPr>
          <p:nvPr>
            <p:ph idx="1"/>
          </p:nvPr>
        </p:nvSpPr>
        <p:spPr>
          <a:xfrm>
            <a:off x="1077009" y="2358913"/>
            <a:ext cx="6467867" cy="3450613"/>
          </a:xfrm>
        </p:spPr>
        <p:txBody>
          <a:bodyPr anchor="ctr">
            <a:normAutofit/>
          </a:bodyPr>
          <a:lstStyle/>
          <a:p>
            <a:r>
              <a:rPr lang="nl-NL" sz="2000" dirty="0"/>
              <a:t>Maak groepje met 4 personen van 4 verschillende schoollocaties</a:t>
            </a:r>
          </a:p>
          <a:p>
            <a:r>
              <a:rPr lang="nl-NL" sz="2000" dirty="0"/>
              <a:t>Beschrijf kort het aanbod van je locatie op het gebied van ondersteuning bij rekenproblemen en ondersteuning bij faalangst (volgens model hoofdstuk 4)</a:t>
            </a:r>
          </a:p>
          <a:p>
            <a:r>
              <a:rPr lang="nl-NL" sz="2000" dirty="0"/>
              <a:t>Zet de kruisjes hiervoor in tabellen hoofdstuk 3</a:t>
            </a:r>
          </a:p>
          <a:p>
            <a:r>
              <a:rPr lang="nl-NL" sz="2000" dirty="0"/>
              <a:t>Bespreek dit met elkaar en geef elkaar feedback</a:t>
            </a:r>
          </a:p>
          <a:p>
            <a:r>
              <a:rPr lang="nl-NL" sz="2000" dirty="0"/>
              <a:t>Korte centrale feedbackronde (inhoud en proces)</a:t>
            </a:r>
          </a:p>
          <a:p>
            <a:pPr lvl="1"/>
            <a:endParaRPr lang="nl-NL" sz="1600" b="1" dirty="0"/>
          </a:p>
          <a:p>
            <a:endParaRPr lang="nl-NL" sz="2000" b="1" dirty="0"/>
          </a:p>
          <a:p>
            <a:endParaRPr lang="nl-NL" sz="2000" b="1" dirty="0"/>
          </a:p>
          <a:p>
            <a:endParaRPr lang="nl-NL" sz="2000" b="1" dirty="0"/>
          </a:p>
        </p:txBody>
      </p:sp>
    </p:spTree>
    <p:extLst>
      <p:ext uri="{BB962C8B-B14F-4D97-AF65-F5344CB8AC3E}">
        <p14:creationId xmlns:p14="http://schemas.microsoft.com/office/powerpoint/2010/main" val="2019708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329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p:cNvPicPr/>
          <p:nvPr/>
        </p:nvPicPr>
        <p:blipFill rotWithShape="1">
          <a:blip r:embed="rId3" cstate="print">
            <a:extLst>
              <a:ext uri="{28A0092B-C50C-407E-A947-70E740481C1C}">
                <a14:useLocalDpi xmlns:a14="http://schemas.microsoft.com/office/drawing/2010/main" val="0"/>
              </a:ext>
            </a:extLst>
          </a:blip>
          <a:srcRect/>
          <a:stretch/>
        </p:blipFill>
        <p:spPr bwMode="auto">
          <a:xfrm>
            <a:off x="9468925" y="2857501"/>
            <a:ext cx="1033122" cy="1142998"/>
          </a:xfrm>
          <a:prstGeom prst="rect">
            <a:avLst/>
          </a:prstGeom>
          <a:noFill/>
        </p:spPr>
      </p:pic>
      <p:sp>
        <p:nvSpPr>
          <p:cNvPr id="2" name="Titel 1"/>
          <p:cNvSpPr>
            <a:spLocks noGrp="1"/>
          </p:cNvSpPr>
          <p:nvPr>
            <p:ph type="title"/>
          </p:nvPr>
        </p:nvSpPr>
        <p:spPr>
          <a:xfrm>
            <a:off x="1136428" y="627564"/>
            <a:ext cx="7474172" cy="1325563"/>
          </a:xfrm>
        </p:spPr>
        <p:txBody>
          <a:bodyPr>
            <a:normAutofit/>
          </a:bodyPr>
          <a:lstStyle/>
          <a:p>
            <a:r>
              <a:rPr lang="nl-NL" sz="2800" b="1" dirty="0"/>
              <a:t>Feedback op het model SOP</a:t>
            </a:r>
          </a:p>
        </p:txBody>
      </p:sp>
      <p:sp>
        <p:nvSpPr>
          <p:cNvPr id="3" name="Tijdelijke aanduiding voor inhoud 2"/>
          <p:cNvSpPr>
            <a:spLocks noGrp="1"/>
          </p:cNvSpPr>
          <p:nvPr>
            <p:ph idx="1"/>
          </p:nvPr>
        </p:nvSpPr>
        <p:spPr>
          <a:xfrm>
            <a:off x="1136429" y="2278173"/>
            <a:ext cx="6467867" cy="3450613"/>
          </a:xfrm>
        </p:spPr>
        <p:txBody>
          <a:bodyPr anchor="ctr">
            <a:normAutofit/>
          </a:bodyPr>
          <a:lstStyle/>
          <a:p>
            <a:r>
              <a:rPr lang="nl-NL" sz="2000" dirty="0"/>
              <a:t>Hoofdstuk 1</a:t>
            </a:r>
          </a:p>
          <a:p>
            <a:pPr lvl="1"/>
            <a:r>
              <a:rPr lang="nl-NL" sz="1800" dirty="0"/>
              <a:t>Kun je alle relevante informatie over je school kwijt?</a:t>
            </a:r>
          </a:p>
          <a:p>
            <a:r>
              <a:rPr lang="nl-NL" sz="2000" dirty="0"/>
              <a:t>Hoofdstuk 2</a:t>
            </a:r>
          </a:p>
          <a:p>
            <a:r>
              <a:rPr lang="nl-NL" sz="2000" dirty="0"/>
              <a:t>Hoofdstuk 3</a:t>
            </a:r>
          </a:p>
          <a:p>
            <a:pPr lvl="1"/>
            <a:r>
              <a:rPr lang="nl-NL" sz="1800" dirty="0"/>
              <a:t>Is de kruisjeslijst compleet?</a:t>
            </a:r>
          </a:p>
          <a:p>
            <a:r>
              <a:rPr lang="nl-NL" sz="2000" dirty="0"/>
              <a:t>Hoofdstuk 4</a:t>
            </a:r>
          </a:p>
          <a:p>
            <a:pPr lvl="1"/>
            <a:r>
              <a:rPr lang="nl-NL" sz="1800" dirty="0"/>
              <a:t>Kun je de inhoud van het aanbod beschrijven aan de hand van het model?</a:t>
            </a:r>
          </a:p>
          <a:p>
            <a:endParaRPr lang="nl-NL" sz="2000" b="1" dirty="0"/>
          </a:p>
          <a:p>
            <a:endParaRPr lang="nl-NL" sz="2000" b="1" dirty="0"/>
          </a:p>
          <a:p>
            <a:endParaRPr lang="nl-NL" sz="2000" b="1" dirty="0"/>
          </a:p>
        </p:txBody>
      </p:sp>
    </p:spTree>
    <p:extLst>
      <p:ext uri="{BB962C8B-B14F-4D97-AF65-F5344CB8AC3E}">
        <p14:creationId xmlns:p14="http://schemas.microsoft.com/office/powerpoint/2010/main" val="965131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329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p:cNvPicPr/>
          <p:nvPr/>
        </p:nvPicPr>
        <p:blipFill rotWithShape="1">
          <a:blip r:embed="rId3" cstate="print">
            <a:extLst>
              <a:ext uri="{28A0092B-C50C-407E-A947-70E740481C1C}">
                <a14:useLocalDpi xmlns:a14="http://schemas.microsoft.com/office/drawing/2010/main" val="0"/>
              </a:ext>
            </a:extLst>
          </a:blip>
          <a:srcRect/>
          <a:stretch/>
        </p:blipFill>
        <p:spPr bwMode="auto">
          <a:xfrm>
            <a:off x="9468925" y="2857501"/>
            <a:ext cx="1033122" cy="1142998"/>
          </a:xfrm>
          <a:prstGeom prst="rect">
            <a:avLst/>
          </a:prstGeom>
          <a:noFill/>
        </p:spPr>
      </p:pic>
      <p:sp>
        <p:nvSpPr>
          <p:cNvPr id="2" name="Titel 1"/>
          <p:cNvSpPr>
            <a:spLocks noGrp="1"/>
          </p:cNvSpPr>
          <p:nvPr>
            <p:ph type="title"/>
          </p:nvPr>
        </p:nvSpPr>
        <p:spPr>
          <a:xfrm>
            <a:off x="1136428" y="627564"/>
            <a:ext cx="7474172" cy="1325563"/>
          </a:xfrm>
        </p:spPr>
        <p:txBody>
          <a:bodyPr>
            <a:normAutofit/>
          </a:bodyPr>
          <a:lstStyle/>
          <a:p>
            <a:r>
              <a:rPr lang="nl-NL" sz="2800" b="1" dirty="0"/>
              <a:t>Reacties</a:t>
            </a:r>
          </a:p>
        </p:txBody>
      </p:sp>
      <p:sp>
        <p:nvSpPr>
          <p:cNvPr id="3" name="Tijdelijke aanduiding voor inhoud 2"/>
          <p:cNvSpPr>
            <a:spLocks noGrp="1"/>
          </p:cNvSpPr>
          <p:nvPr>
            <p:ph idx="1"/>
          </p:nvPr>
        </p:nvSpPr>
        <p:spPr>
          <a:xfrm>
            <a:off x="1136429" y="2278173"/>
            <a:ext cx="6467867" cy="3450613"/>
          </a:xfrm>
        </p:spPr>
        <p:txBody>
          <a:bodyPr anchor="ctr">
            <a:normAutofit/>
          </a:bodyPr>
          <a:lstStyle/>
          <a:p>
            <a:endParaRPr lang="nl-NL" sz="2000" b="1" dirty="0"/>
          </a:p>
          <a:p>
            <a:endParaRPr lang="nl-NL" sz="2000" b="1" dirty="0"/>
          </a:p>
          <a:p>
            <a:endParaRPr lang="nl-NL" sz="2000" b="1" dirty="0"/>
          </a:p>
          <a:p>
            <a:endParaRPr lang="nl-NL" sz="2000" b="1" dirty="0"/>
          </a:p>
        </p:txBody>
      </p:sp>
    </p:spTree>
    <p:extLst>
      <p:ext uri="{BB962C8B-B14F-4D97-AF65-F5344CB8AC3E}">
        <p14:creationId xmlns:p14="http://schemas.microsoft.com/office/powerpoint/2010/main" val="2500928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329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p:cNvPicPr/>
          <p:nvPr/>
        </p:nvPicPr>
        <p:blipFill rotWithShape="1">
          <a:blip r:embed="rId3" cstate="print">
            <a:extLst>
              <a:ext uri="{28A0092B-C50C-407E-A947-70E740481C1C}">
                <a14:useLocalDpi xmlns:a14="http://schemas.microsoft.com/office/drawing/2010/main" val="0"/>
              </a:ext>
            </a:extLst>
          </a:blip>
          <a:srcRect/>
          <a:stretch/>
        </p:blipFill>
        <p:spPr bwMode="auto">
          <a:xfrm>
            <a:off x="9468925" y="2857501"/>
            <a:ext cx="1033122" cy="1142998"/>
          </a:xfrm>
          <a:prstGeom prst="rect">
            <a:avLst/>
          </a:prstGeom>
          <a:noFill/>
        </p:spPr>
      </p:pic>
      <p:sp>
        <p:nvSpPr>
          <p:cNvPr id="2" name="Titel 1"/>
          <p:cNvSpPr>
            <a:spLocks noGrp="1"/>
          </p:cNvSpPr>
          <p:nvPr>
            <p:ph type="title"/>
          </p:nvPr>
        </p:nvSpPr>
        <p:spPr>
          <a:xfrm>
            <a:off x="1136428" y="627564"/>
            <a:ext cx="7474172" cy="1325563"/>
          </a:xfrm>
        </p:spPr>
        <p:txBody>
          <a:bodyPr>
            <a:normAutofit/>
          </a:bodyPr>
          <a:lstStyle/>
          <a:p>
            <a:r>
              <a:rPr lang="nl-NL" sz="2800" b="1" dirty="0"/>
              <a:t>Procedure SOP</a:t>
            </a:r>
          </a:p>
        </p:txBody>
      </p:sp>
      <p:sp>
        <p:nvSpPr>
          <p:cNvPr id="3" name="Tijdelijke aanduiding voor inhoud 2"/>
          <p:cNvSpPr>
            <a:spLocks noGrp="1"/>
          </p:cNvSpPr>
          <p:nvPr>
            <p:ph idx="1"/>
          </p:nvPr>
        </p:nvSpPr>
        <p:spPr>
          <a:xfrm>
            <a:off x="1136429" y="2278173"/>
            <a:ext cx="7778971" cy="3450613"/>
          </a:xfrm>
        </p:spPr>
        <p:txBody>
          <a:bodyPr anchor="ctr">
            <a:normAutofit lnSpcReduction="10000"/>
          </a:bodyPr>
          <a:lstStyle/>
          <a:p>
            <a:r>
              <a:rPr lang="nl-NL" sz="2000" dirty="0"/>
              <a:t>Laatste aanpassingen in model SOP na vandaag en wordt rondgestuurd (word versie)</a:t>
            </a:r>
          </a:p>
          <a:p>
            <a:r>
              <a:rPr lang="nl-NL" sz="2000" dirty="0"/>
              <a:t>Per schoollocatie invullen</a:t>
            </a:r>
          </a:p>
          <a:p>
            <a:r>
              <a:rPr lang="nl-NL" sz="2000" dirty="0"/>
              <a:t>Individuele ondersteuning voor schoollocaties/besturen uiteraard mogelijk</a:t>
            </a:r>
          </a:p>
          <a:p>
            <a:r>
              <a:rPr lang="nl-NL" sz="2000" dirty="0"/>
              <a:t>Vaststelling door het bevoegd gezag na advies vanuit de MR</a:t>
            </a:r>
          </a:p>
          <a:p>
            <a:r>
              <a:rPr lang="nl-NL" sz="2000" dirty="0"/>
              <a:t>Afspraken maken binnen samenwerkingsverband over publicatie/beschikbaarheid voor ouders en anderen</a:t>
            </a:r>
          </a:p>
          <a:p>
            <a:r>
              <a:rPr lang="nl-NL" sz="2000" dirty="0"/>
              <a:t>Indienen bij het samenwerkingsverband voor totaaloverzicht (ook de basisondersteuning)</a:t>
            </a:r>
          </a:p>
          <a:p>
            <a:endParaRPr lang="nl-NL" sz="2000" b="1" dirty="0"/>
          </a:p>
          <a:p>
            <a:endParaRPr lang="nl-NL" sz="2000" b="1" dirty="0"/>
          </a:p>
          <a:p>
            <a:endParaRPr lang="nl-NL" sz="2000" b="1" dirty="0"/>
          </a:p>
        </p:txBody>
      </p:sp>
    </p:spTree>
    <p:extLst>
      <p:ext uri="{BB962C8B-B14F-4D97-AF65-F5344CB8AC3E}">
        <p14:creationId xmlns:p14="http://schemas.microsoft.com/office/powerpoint/2010/main" val="18086944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329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p:cNvPicPr/>
          <p:nvPr/>
        </p:nvPicPr>
        <p:blipFill rotWithShape="1">
          <a:blip r:embed="rId3" cstate="print">
            <a:extLst>
              <a:ext uri="{28A0092B-C50C-407E-A947-70E740481C1C}">
                <a14:useLocalDpi xmlns:a14="http://schemas.microsoft.com/office/drawing/2010/main" val="0"/>
              </a:ext>
            </a:extLst>
          </a:blip>
          <a:srcRect/>
          <a:stretch/>
        </p:blipFill>
        <p:spPr bwMode="auto">
          <a:xfrm>
            <a:off x="9468925" y="2857501"/>
            <a:ext cx="1033122" cy="1142998"/>
          </a:xfrm>
          <a:prstGeom prst="rect">
            <a:avLst/>
          </a:prstGeom>
          <a:noFill/>
        </p:spPr>
      </p:pic>
      <p:sp>
        <p:nvSpPr>
          <p:cNvPr id="2" name="Titel 1"/>
          <p:cNvSpPr>
            <a:spLocks noGrp="1"/>
          </p:cNvSpPr>
          <p:nvPr>
            <p:ph type="title"/>
          </p:nvPr>
        </p:nvSpPr>
        <p:spPr>
          <a:xfrm>
            <a:off x="1136428" y="627564"/>
            <a:ext cx="7474172" cy="1325563"/>
          </a:xfrm>
        </p:spPr>
        <p:txBody>
          <a:bodyPr>
            <a:normAutofit/>
          </a:bodyPr>
          <a:lstStyle/>
          <a:p>
            <a:r>
              <a:rPr lang="nl-NL" sz="2800" b="1" dirty="0"/>
              <a:t>Vragen over het SOP?</a:t>
            </a:r>
          </a:p>
        </p:txBody>
      </p:sp>
      <p:sp>
        <p:nvSpPr>
          <p:cNvPr id="3" name="Tijdelijke aanduiding voor inhoud 2"/>
          <p:cNvSpPr>
            <a:spLocks noGrp="1"/>
          </p:cNvSpPr>
          <p:nvPr>
            <p:ph idx="1"/>
          </p:nvPr>
        </p:nvSpPr>
        <p:spPr>
          <a:xfrm>
            <a:off x="1136429" y="2278173"/>
            <a:ext cx="7778971" cy="3450613"/>
          </a:xfrm>
        </p:spPr>
        <p:txBody>
          <a:bodyPr anchor="ctr">
            <a:normAutofit/>
          </a:bodyPr>
          <a:lstStyle/>
          <a:p>
            <a:endParaRPr lang="nl-NL" sz="2000" b="1" dirty="0"/>
          </a:p>
          <a:p>
            <a:endParaRPr lang="nl-NL" sz="2000" b="1" dirty="0"/>
          </a:p>
          <a:p>
            <a:endParaRPr lang="nl-NL" sz="2000" b="1" dirty="0"/>
          </a:p>
        </p:txBody>
      </p:sp>
    </p:spTree>
    <p:extLst>
      <p:ext uri="{BB962C8B-B14F-4D97-AF65-F5344CB8AC3E}">
        <p14:creationId xmlns:p14="http://schemas.microsoft.com/office/powerpoint/2010/main" val="42526696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329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p:cNvPicPr/>
          <p:nvPr/>
        </p:nvPicPr>
        <p:blipFill rotWithShape="1">
          <a:blip r:embed="rId3" cstate="print">
            <a:extLst>
              <a:ext uri="{28A0092B-C50C-407E-A947-70E740481C1C}">
                <a14:useLocalDpi xmlns:a14="http://schemas.microsoft.com/office/drawing/2010/main" val="0"/>
              </a:ext>
            </a:extLst>
          </a:blip>
          <a:srcRect/>
          <a:stretch/>
        </p:blipFill>
        <p:spPr bwMode="auto">
          <a:xfrm>
            <a:off x="9468925" y="2857501"/>
            <a:ext cx="1033122" cy="1142998"/>
          </a:xfrm>
          <a:prstGeom prst="rect">
            <a:avLst/>
          </a:prstGeom>
          <a:noFill/>
        </p:spPr>
      </p:pic>
      <p:sp>
        <p:nvSpPr>
          <p:cNvPr id="2" name="Titel 1"/>
          <p:cNvSpPr>
            <a:spLocks noGrp="1"/>
          </p:cNvSpPr>
          <p:nvPr>
            <p:ph type="title"/>
          </p:nvPr>
        </p:nvSpPr>
        <p:spPr>
          <a:xfrm>
            <a:off x="1136428" y="627564"/>
            <a:ext cx="7474172" cy="1325563"/>
          </a:xfrm>
        </p:spPr>
        <p:txBody>
          <a:bodyPr>
            <a:normAutofit/>
          </a:bodyPr>
          <a:lstStyle/>
          <a:p>
            <a:r>
              <a:rPr lang="nl-NL" sz="2800" b="1" dirty="0"/>
              <a:t>Relatie tussen het SOP en het OPP</a:t>
            </a:r>
          </a:p>
        </p:txBody>
      </p:sp>
      <p:sp>
        <p:nvSpPr>
          <p:cNvPr id="3" name="Tijdelijke aanduiding voor inhoud 2"/>
          <p:cNvSpPr>
            <a:spLocks noGrp="1"/>
          </p:cNvSpPr>
          <p:nvPr>
            <p:ph idx="1"/>
          </p:nvPr>
        </p:nvSpPr>
        <p:spPr>
          <a:xfrm>
            <a:off x="1136429" y="2278173"/>
            <a:ext cx="6467867" cy="3450613"/>
          </a:xfrm>
        </p:spPr>
        <p:txBody>
          <a:bodyPr anchor="ctr">
            <a:normAutofit/>
          </a:bodyPr>
          <a:lstStyle/>
          <a:p>
            <a:r>
              <a:rPr lang="nl-NL" sz="2000" dirty="0"/>
              <a:t>In het SOP wordt de extra ondersteuning (MEERDOEN) beschreven</a:t>
            </a:r>
          </a:p>
          <a:p>
            <a:r>
              <a:rPr lang="nl-NL" sz="2000" dirty="0"/>
              <a:t>In het OPP wordt op </a:t>
            </a:r>
            <a:r>
              <a:rPr lang="nl-NL" sz="2000" dirty="0" err="1"/>
              <a:t>leerlingniveau</a:t>
            </a:r>
            <a:r>
              <a:rPr lang="nl-NL" sz="2000" dirty="0"/>
              <a:t> de geboden extra ondersteuning beschreven (soms aangevuld met MEEDOEN-PLUS) in het handelingsdeel</a:t>
            </a:r>
          </a:p>
          <a:p>
            <a:r>
              <a:rPr lang="nl-NL" sz="2000" dirty="0"/>
              <a:t>Dit is herkenbaar: </a:t>
            </a:r>
          </a:p>
          <a:p>
            <a:pPr lvl="1"/>
            <a:r>
              <a:rPr lang="nl-NL" sz="1800" dirty="0"/>
              <a:t>de extra ondersteuning die in het OPP wordt beschreven staat in het SOP </a:t>
            </a:r>
          </a:p>
          <a:p>
            <a:pPr lvl="1"/>
            <a:r>
              <a:rPr lang="nl-NL" sz="1800" dirty="0"/>
              <a:t>de extra ondersteuning die staat beschreven in het SOP zien we terug in de individuele </a:t>
            </a:r>
            <a:r>
              <a:rPr lang="nl-NL" sz="1800" dirty="0" err="1"/>
              <a:t>OPP’s</a:t>
            </a:r>
            <a:r>
              <a:rPr lang="nl-NL" sz="1800" dirty="0"/>
              <a:t> van leerlingen</a:t>
            </a:r>
          </a:p>
          <a:p>
            <a:endParaRPr lang="nl-NL" sz="2000" b="1" dirty="0"/>
          </a:p>
          <a:p>
            <a:endParaRPr lang="nl-NL" sz="2000" b="1" dirty="0"/>
          </a:p>
        </p:txBody>
      </p:sp>
    </p:spTree>
    <p:extLst>
      <p:ext uri="{BB962C8B-B14F-4D97-AF65-F5344CB8AC3E}">
        <p14:creationId xmlns:p14="http://schemas.microsoft.com/office/powerpoint/2010/main" val="6356252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329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p:cNvPicPr/>
          <p:nvPr/>
        </p:nvPicPr>
        <p:blipFill rotWithShape="1">
          <a:blip r:embed="rId3" cstate="print">
            <a:extLst>
              <a:ext uri="{28A0092B-C50C-407E-A947-70E740481C1C}">
                <a14:useLocalDpi xmlns:a14="http://schemas.microsoft.com/office/drawing/2010/main" val="0"/>
              </a:ext>
            </a:extLst>
          </a:blip>
          <a:srcRect/>
          <a:stretch/>
        </p:blipFill>
        <p:spPr bwMode="auto">
          <a:xfrm>
            <a:off x="9468925" y="2857501"/>
            <a:ext cx="1033122" cy="1142998"/>
          </a:xfrm>
          <a:prstGeom prst="rect">
            <a:avLst/>
          </a:prstGeom>
          <a:noFill/>
        </p:spPr>
      </p:pic>
      <p:sp>
        <p:nvSpPr>
          <p:cNvPr id="2" name="Titel 1"/>
          <p:cNvSpPr>
            <a:spLocks noGrp="1"/>
          </p:cNvSpPr>
          <p:nvPr>
            <p:ph type="title"/>
          </p:nvPr>
        </p:nvSpPr>
        <p:spPr>
          <a:xfrm>
            <a:off x="1136428" y="627564"/>
            <a:ext cx="7474172" cy="1325563"/>
          </a:xfrm>
        </p:spPr>
        <p:txBody>
          <a:bodyPr>
            <a:normAutofit/>
          </a:bodyPr>
          <a:lstStyle/>
          <a:p>
            <a:r>
              <a:rPr lang="nl-NL" sz="2800" b="1" dirty="0"/>
              <a:t>Het OPP 3.0 </a:t>
            </a:r>
          </a:p>
        </p:txBody>
      </p:sp>
      <p:sp>
        <p:nvSpPr>
          <p:cNvPr id="3" name="Tijdelijke aanduiding voor inhoud 2"/>
          <p:cNvSpPr>
            <a:spLocks noGrp="1"/>
          </p:cNvSpPr>
          <p:nvPr>
            <p:ph idx="1"/>
          </p:nvPr>
        </p:nvSpPr>
        <p:spPr>
          <a:xfrm>
            <a:off x="1136429" y="2278173"/>
            <a:ext cx="6467867" cy="3450613"/>
          </a:xfrm>
        </p:spPr>
        <p:txBody>
          <a:bodyPr anchor="ctr">
            <a:normAutofit/>
          </a:bodyPr>
          <a:lstStyle/>
          <a:p>
            <a:pPr marL="0" indent="0">
              <a:buNone/>
            </a:pPr>
            <a:r>
              <a:rPr lang="nl-NL" sz="2000" b="1" dirty="0"/>
              <a:t>Hoe zijn we gestart</a:t>
            </a:r>
          </a:p>
          <a:p>
            <a:pPr marL="0" indent="0">
              <a:buNone/>
            </a:pPr>
            <a:endParaRPr lang="nl-NL" sz="2000" b="1" dirty="0"/>
          </a:p>
          <a:p>
            <a:pPr>
              <a:buFontTx/>
              <a:buChar char="-"/>
            </a:pPr>
            <a:r>
              <a:rPr lang="nl-NL" sz="2000" dirty="0"/>
              <a:t>Kleine groep brainstormen</a:t>
            </a:r>
          </a:p>
          <a:p>
            <a:pPr>
              <a:buFontTx/>
              <a:buChar char="-"/>
            </a:pPr>
            <a:r>
              <a:rPr lang="nl-NL" sz="2000" dirty="0"/>
              <a:t>Meerdere formats </a:t>
            </a:r>
          </a:p>
          <a:p>
            <a:pPr>
              <a:buFontTx/>
              <a:buChar char="-"/>
            </a:pPr>
            <a:r>
              <a:rPr lang="nl-NL" sz="2000" dirty="0"/>
              <a:t>Format 3.0 langs de velden</a:t>
            </a:r>
          </a:p>
          <a:p>
            <a:pPr>
              <a:buFontTx/>
              <a:buChar char="-"/>
            </a:pPr>
            <a:r>
              <a:rPr lang="nl-NL" sz="2000" dirty="0"/>
              <a:t>Testfase</a:t>
            </a:r>
          </a:p>
          <a:p>
            <a:endParaRPr lang="nl-NL" sz="2000" b="1" dirty="0"/>
          </a:p>
          <a:p>
            <a:endParaRPr lang="nl-NL" sz="2000" b="1" dirty="0"/>
          </a:p>
          <a:p>
            <a:endParaRPr lang="nl-NL" sz="2000" b="1" dirty="0"/>
          </a:p>
        </p:txBody>
      </p:sp>
    </p:spTree>
    <p:extLst>
      <p:ext uri="{BB962C8B-B14F-4D97-AF65-F5344CB8AC3E}">
        <p14:creationId xmlns:p14="http://schemas.microsoft.com/office/powerpoint/2010/main" val="42894535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329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p:cNvPicPr/>
          <p:nvPr/>
        </p:nvPicPr>
        <p:blipFill rotWithShape="1">
          <a:blip r:embed="rId3" cstate="print">
            <a:extLst>
              <a:ext uri="{28A0092B-C50C-407E-A947-70E740481C1C}">
                <a14:useLocalDpi xmlns:a14="http://schemas.microsoft.com/office/drawing/2010/main" val="0"/>
              </a:ext>
            </a:extLst>
          </a:blip>
          <a:srcRect/>
          <a:stretch/>
        </p:blipFill>
        <p:spPr bwMode="auto">
          <a:xfrm>
            <a:off x="9468925" y="2857501"/>
            <a:ext cx="1033122" cy="1142998"/>
          </a:xfrm>
          <a:prstGeom prst="rect">
            <a:avLst/>
          </a:prstGeom>
          <a:noFill/>
        </p:spPr>
      </p:pic>
      <p:sp>
        <p:nvSpPr>
          <p:cNvPr id="2" name="Titel 1"/>
          <p:cNvSpPr>
            <a:spLocks noGrp="1"/>
          </p:cNvSpPr>
          <p:nvPr>
            <p:ph type="title"/>
          </p:nvPr>
        </p:nvSpPr>
        <p:spPr>
          <a:xfrm>
            <a:off x="1136428" y="627564"/>
            <a:ext cx="7474172" cy="1325563"/>
          </a:xfrm>
        </p:spPr>
        <p:txBody>
          <a:bodyPr>
            <a:normAutofit/>
          </a:bodyPr>
          <a:lstStyle/>
          <a:p>
            <a:r>
              <a:rPr lang="nl-NL" sz="2800" b="1" dirty="0"/>
              <a:t>Nieuw in het model OPP 3.0</a:t>
            </a:r>
          </a:p>
        </p:txBody>
      </p:sp>
      <p:sp>
        <p:nvSpPr>
          <p:cNvPr id="3" name="Tijdelijke aanduiding voor inhoud 2"/>
          <p:cNvSpPr>
            <a:spLocks noGrp="1"/>
          </p:cNvSpPr>
          <p:nvPr>
            <p:ph idx="1"/>
          </p:nvPr>
        </p:nvSpPr>
        <p:spPr>
          <a:xfrm>
            <a:off x="1077009" y="1520184"/>
            <a:ext cx="6467867" cy="3450613"/>
          </a:xfrm>
        </p:spPr>
        <p:txBody>
          <a:bodyPr anchor="ctr">
            <a:normAutofit/>
          </a:bodyPr>
          <a:lstStyle/>
          <a:p>
            <a:pPr marL="0" indent="0">
              <a:buNone/>
            </a:pPr>
            <a:endParaRPr lang="nl-NL" sz="2000" b="1" dirty="0"/>
          </a:p>
          <a:p>
            <a:r>
              <a:rPr lang="nl-NL" sz="2000" dirty="0"/>
              <a:t>Nadrukkelijke plek voor uitstroombestemming</a:t>
            </a:r>
          </a:p>
          <a:p>
            <a:r>
              <a:rPr lang="nl-NL" sz="2000" dirty="0"/>
              <a:t>Eventuele afwijkingen in het onderwijsprogramma</a:t>
            </a:r>
          </a:p>
          <a:p>
            <a:r>
              <a:rPr lang="nl-NL" sz="2000" dirty="0"/>
              <a:t>OPDC plaatsing</a:t>
            </a:r>
          </a:p>
          <a:p>
            <a:r>
              <a:rPr lang="nl-NL" sz="2000" dirty="0"/>
              <a:t>Kolommen handelingsdeel aangepast</a:t>
            </a:r>
          </a:p>
          <a:p>
            <a:r>
              <a:rPr lang="nl-NL" sz="2000" dirty="0"/>
              <a:t>Evaluatiekolom handelingsdeel aangepast (product-evaluatie / </a:t>
            </a:r>
            <a:r>
              <a:rPr lang="nl-NL" sz="2000" dirty="0" err="1"/>
              <a:t>proces-evaluatie</a:t>
            </a:r>
            <a:r>
              <a:rPr lang="nl-NL" sz="2000" dirty="0"/>
              <a:t> / conclusie)</a:t>
            </a:r>
          </a:p>
          <a:p>
            <a:endParaRPr lang="nl-NL" sz="2000" b="1" dirty="0"/>
          </a:p>
        </p:txBody>
      </p:sp>
    </p:spTree>
    <p:extLst>
      <p:ext uri="{BB962C8B-B14F-4D97-AF65-F5344CB8AC3E}">
        <p14:creationId xmlns:p14="http://schemas.microsoft.com/office/powerpoint/2010/main" val="37097153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329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p:cNvPicPr/>
          <p:nvPr/>
        </p:nvPicPr>
        <p:blipFill rotWithShape="1">
          <a:blip r:embed="rId3" cstate="print">
            <a:extLst>
              <a:ext uri="{28A0092B-C50C-407E-A947-70E740481C1C}">
                <a14:useLocalDpi xmlns:a14="http://schemas.microsoft.com/office/drawing/2010/main" val="0"/>
              </a:ext>
            </a:extLst>
          </a:blip>
          <a:srcRect/>
          <a:stretch/>
        </p:blipFill>
        <p:spPr bwMode="auto">
          <a:xfrm>
            <a:off x="9468925" y="2857501"/>
            <a:ext cx="1033122" cy="1142998"/>
          </a:xfrm>
          <a:prstGeom prst="rect">
            <a:avLst/>
          </a:prstGeom>
          <a:noFill/>
        </p:spPr>
      </p:pic>
      <p:sp>
        <p:nvSpPr>
          <p:cNvPr id="2" name="Titel 1"/>
          <p:cNvSpPr>
            <a:spLocks noGrp="1"/>
          </p:cNvSpPr>
          <p:nvPr>
            <p:ph type="title"/>
          </p:nvPr>
        </p:nvSpPr>
        <p:spPr>
          <a:xfrm>
            <a:off x="1136428" y="627564"/>
            <a:ext cx="7474172" cy="1325563"/>
          </a:xfrm>
        </p:spPr>
        <p:txBody>
          <a:bodyPr>
            <a:normAutofit/>
          </a:bodyPr>
          <a:lstStyle/>
          <a:p>
            <a:r>
              <a:rPr lang="nl-NL" sz="2800" b="1"/>
              <a:t>Gebruikerservaringen met het OPP</a:t>
            </a:r>
            <a:endParaRPr lang="nl-NL" sz="2800" b="1" dirty="0"/>
          </a:p>
        </p:txBody>
      </p:sp>
      <p:sp>
        <p:nvSpPr>
          <p:cNvPr id="3" name="Tijdelijke aanduiding voor inhoud 2"/>
          <p:cNvSpPr>
            <a:spLocks noGrp="1"/>
          </p:cNvSpPr>
          <p:nvPr>
            <p:ph idx="1"/>
          </p:nvPr>
        </p:nvSpPr>
        <p:spPr>
          <a:xfrm>
            <a:off x="1136429" y="2278173"/>
            <a:ext cx="6467867" cy="3450613"/>
          </a:xfrm>
        </p:spPr>
        <p:txBody>
          <a:bodyPr anchor="ctr">
            <a:normAutofit/>
          </a:bodyPr>
          <a:lstStyle/>
          <a:p>
            <a:r>
              <a:rPr lang="nl-NL" sz="2000" dirty="0"/>
              <a:t>Algemeen over het format OPP 3.0</a:t>
            </a:r>
          </a:p>
          <a:p>
            <a:r>
              <a:rPr lang="nl-NL" sz="2000" dirty="0"/>
              <a:t>Moeten we het format aanpassen?</a:t>
            </a:r>
          </a:p>
          <a:p>
            <a:pPr marL="0" indent="0">
              <a:buNone/>
            </a:pPr>
            <a:endParaRPr lang="nl-NL" sz="2000" dirty="0"/>
          </a:p>
          <a:p>
            <a:pPr marL="0" indent="0">
              <a:buNone/>
            </a:pPr>
            <a:endParaRPr lang="nl-NL" sz="2000" dirty="0"/>
          </a:p>
          <a:p>
            <a:endParaRPr lang="nl-NL" sz="2000" b="1" dirty="0"/>
          </a:p>
        </p:txBody>
      </p:sp>
    </p:spTree>
    <p:extLst>
      <p:ext uri="{BB962C8B-B14F-4D97-AF65-F5344CB8AC3E}">
        <p14:creationId xmlns:p14="http://schemas.microsoft.com/office/powerpoint/2010/main" val="656728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329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p:cNvPicPr/>
          <p:nvPr/>
        </p:nvPicPr>
        <p:blipFill rotWithShape="1">
          <a:blip r:embed="rId3" cstate="print">
            <a:extLst>
              <a:ext uri="{28A0092B-C50C-407E-A947-70E740481C1C}">
                <a14:useLocalDpi xmlns:a14="http://schemas.microsoft.com/office/drawing/2010/main" val="0"/>
              </a:ext>
            </a:extLst>
          </a:blip>
          <a:srcRect/>
          <a:stretch/>
        </p:blipFill>
        <p:spPr bwMode="auto">
          <a:xfrm>
            <a:off x="9468925" y="2857501"/>
            <a:ext cx="1033122" cy="1142998"/>
          </a:xfrm>
          <a:prstGeom prst="rect">
            <a:avLst/>
          </a:prstGeom>
          <a:noFill/>
        </p:spPr>
      </p:pic>
      <p:sp>
        <p:nvSpPr>
          <p:cNvPr id="2" name="Titel 1"/>
          <p:cNvSpPr>
            <a:spLocks noGrp="1"/>
          </p:cNvSpPr>
          <p:nvPr>
            <p:ph type="title"/>
          </p:nvPr>
        </p:nvSpPr>
        <p:spPr>
          <a:xfrm>
            <a:off x="1136428" y="627564"/>
            <a:ext cx="7474172" cy="1325563"/>
          </a:xfrm>
        </p:spPr>
        <p:txBody>
          <a:bodyPr>
            <a:normAutofit/>
          </a:bodyPr>
          <a:lstStyle/>
          <a:p>
            <a:r>
              <a:rPr lang="nl-NL" sz="2800" b="1" dirty="0"/>
              <a:t>Doelen voor vanmiddag: Schoolondersteuningsprofiel</a:t>
            </a:r>
            <a:br>
              <a:rPr lang="nl-NL" sz="2800" b="1" dirty="0"/>
            </a:br>
            <a:endParaRPr lang="nl-NL" sz="2800" b="1" dirty="0"/>
          </a:p>
        </p:txBody>
      </p:sp>
      <p:sp>
        <p:nvSpPr>
          <p:cNvPr id="3" name="Tijdelijke aanduiding voor inhoud 2"/>
          <p:cNvSpPr>
            <a:spLocks noGrp="1"/>
          </p:cNvSpPr>
          <p:nvPr>
            <p:ph idx="1"/>
          </p:nvPr>
        </p:nvSpPr>
        <p:spPr>
          <a:xfrm>
            <a:off x="1136429" y="2278173"/>
            <a:ext cx="6467867" cy="3450613"/>
          </a:xfrm>
        </p:spPr>
        <p:txBody>
          <a:bodyPr anchor="ctr">
            <a:normAutofit/>
          </a:bodyPr>
          <a:lstStyle/>
          <a:p>
            <a:r>
              <a:rPr lang="nl-NL" sz="2000" dirty="0"/>
              <a:t>Uitleg bij het model SOP: achtergronden en inhoud</a:t>
            </a:r>
          </a:p>
          <a:p>
            <a:r>
              <a:rPr lang="nl-NL" sz="2000" dirty="0"/>
              <a:t>De drie niveaus van ondersteuning: uitleg en oefening</a:t>
            </a:r>
          </a:p>
          <a:p>
            <a:r>
              <a:rPr lang="nl-NL" sz="2000" dirty="0"/>
              <a:t>Oefenen met het invullen van het model SOP</a:t>
            </a:r>
          </a:p>
          <a:p>
            <a:r>
              <a:rPr lang="nl-NL" sz="2000" dirty="0"/>
              <a:t>Feedback geven op het model SOP</a:t>
            </a:r>
          </a:p>
          <a:p>
            <a:endParaRPr lang="nl-NL" sz="2000" b="1" dirty="0"/>
          </a:p>
          <a:p>
            <a:endParaRPr lang="nl-NL" sz="2000" b="1" dirty="0"/>
          </a:p>
          <a:p>
            <a:endParaRPr lang="nl-NL" sz="2000" b="1" dirty="0"/>
          </a:p>
          <a:p>
            <a:endParaRPr lang="nl-NL" sz="2000" b="1" dirty="0"/>
          </a:p>
          <a:p>
            <a:endParaRPr lang="nl-NL" sz="2000" b="1" dirty="0"/>
          </a:p>
        </p:txBody>
      </p:sp>
    </p:spTree>
    <p:extLst>
      <p:ext uri="{BB962C8B-B14F-4D97-AF65-F5344CB8AC3E}">
        <p14:creationId xmlns:p14="http://schemas.microsoft.com/office/powerpoint/2010/main" val="21084560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329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p:cNvPicPr/>
          <p:nvPr/>
        </p:nvPicPr>
        <p:blipFill rotWithShape="1">
          <a:blip r:embed="rId3" cstate="print">
            <a:extLst>
              <a:ext uri="{28A0092B-C50C-407E-A947-70E740481C1C}">
                <a14:useLocalDpi xmlns:a14="http://schemas.microsoft.com/office/drawing/2010/main" val="0"/>
              </a:ext>
            </a:extLst>
          </a:blip>
          <a:srcRect/>
          <a:stretch/>
        </p:blipFill>
        <p:spPr bwMode="auto">
          <a:xfrm>
            <a:off x="9468925" y="2857501"/>
            <a:ext cx="1033122" cy="1142998"/>
          </a:xfrm>
          <a:prstGeom prst="rect">
            <a:avLst/>
          </a:prstGeom>
          <a:noFill/>
        </p:spPr>
      </p:pic>
      <p:sp>
        <p:nvSpPr>
          <p:cNvPr id="2" name="Titel 1"/>
          <p:cNvSpPr>
            <a:spLocks noGrp="1"/>
          </p:cNvSpPr>
          <p:nvPr>
            <p:ph type="title"/>
          </p:nvPr>
        </p:nvSpPr>
        <p:spPr>
          <a:xfrm>
            <a:off x="1136428" y="627564"/>
            <a:ext cx="7474172" cy="1325563"/>
          </a:xfrm>
        </p:spPr>
        <p:txBody>
          <a:bodyPr>
            <a:normAutofit/>
          </a:bodyPr>
          <a:lstStyle/>
          <a:p>
            <a:r>
              <a:rPr lang="nl-NL" sz="2800" b="1" dirty="0"/>
              <a:t>Aandachtspunten bij het invullen van het OPP</a:t>
            </a:r>
          </a:p>
        </p:txBody>
      </p:sp>
      <p:sp>
        <p:nvSpPr>
          <p:cNvPr id="3" name="Tijdelijke aanduiding voor inhoud 2"/>
          <p:cNvSpPr>
            <a:spLocks noGrp="1"/>
          </p:cNvSpPr>
          <p:nvPr>
            <p:ph idx="1"/>
          </p:nvPr>
        </p:nvSpPr>
        <p:spPr>
          <a:xfrm>
            <a:off x="1136429" y="2278173"/>
            <a:ext cx="8067729" cy="3450613"/>
          </a:xfrm>
        </p:spPr>
        <p:txBody>
          <a:bodyPr anchor="ctr">
            <a:normAutofit fontScale="92500" lnSpcReduction="10000"/>
          </a:bodyPr>
          <a:lstStyle/>
          <a:p>
            <a:r>
              <a:rPr lang="nl-NL" sz="2200" dirty="0"/>
              <a:t>In laatste kolom analysedeel staat in beginsel alleen extra ondersteuning. Staat er ook basisondersteuning of basisondersteuning-plus in, geef dit dan specifiek aan!</a:t>
            </a:r>
          </a:p>
          <a:p>
            <a:r>
              <a:rPr lang="nl-NL" sz="2200" dirty="0"/>
              <a:t>Directe relatie tussen laatste kolom analysedeel en eerste kolom handelingsdeel</a:t>
            </a:r>
          </a:p>
          <a:p>
            <a:r>
              <a:rPr lang="nl-NL" sz="2200" dirty="0"/>
              <a:t>Geen basisondersteuning invullen in het handelingsdeel OPP</a:t>
            </a:r>
          </a:p>
          <a:p>
            <a:r>
              <a:rPr lang="nl-NL" sz="2200" dirty="0"/>
              <a:t>Doelen in het handelingsdeel zijn gericht op de manier waarop tegemoet wordt gekomen aan de extra ondersteuningsbehoefte van de leerling (niet het veranderen van de leerling)</a:t>
            </a:r>
          </a:p>
          <a:p>
            <a:r>
              <a:rPr lang="nl-NL" sz="2200" dirty="0"/>
              <a:t>Wees in het handelingsdeel zo concreet mogelijk: WIE gaat WAT WANNEER doen voor WELKE periode?</a:t>
            </a:r>
          </a:p>
          <a:p>
            <a:endParaRPr lang="nl-NL" sz="2000" b="1" dirty="0"/>
          </a:p>
          <a:p>
            <a:endParaRPr lang="nl-NL" sz="2000" b="1" dirty="0"/>
          </a:p>
        </p:txBody>
      </p:sp>
    </p:spTree>
    <p:extLst>
      <p:ext uri="{BB962C8B-B14F-4D97-AF65-F5344CB8AC3E}">
        <p14:creationId xmlns:p14="http://schemas.microsoft.com/office/powerpoint/2010/main" val="18122957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329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p:cNvPicPr/>
          <p:nvPr/>
        </p:nvPicPr>
        <p:blipFill rotWithShape="1">
          <a:blip r:embed="rId3" cstate="print">
            <a:extLst>
              <a:ext uri="{28A0092B-C50C-407E-A947-70E740481C1C}">
                <a14:useLocalDpi xmlns:a14="http://schemas.microsoft.com/office/drawing/2010/main" val="0"/>
              </a:ext>
            </a:extLst>
          </a:blip>
          <a:srcRect/>
          <a:stretch/>
        </p:blipFill>
        <p:spPr bwMode="auto">
          <a:xfrm>
            <a:off x="9468925" y="2857501"/>
            <a:ext cx="1033122" cy="1142998"/>
          </a:xfrm>
          <a:prstGeom prst="rect">
            <a:avLst/>
          </a:prstGeom>
          <a:noFill/>
        </p:spPr>
      </p:pic>
      <p:sp>
        <p:nvSpPr>
          <p:cNvPr id="2" name="Titel 1"/>
          <p:cNvSpPr>
            <a:spLocks noGrp="1"/>
          </p:cNvSpPr>
          <p:nvPr>
            <p:ph type="title"/>
          </p:nvPr>
        </p:nvSpPr>
        <p:spPr>
          <a:xfrm>
            <a:off x="1136428" y="627564"/>
            <a:ext cx="7474172" cy="1325563"/>
          </a:xfrm>
        </p:spPr>
        <p:txBody>
          <a:bodyPr>
            <a:normAutofit/>
          </a:bodyPr>
          <a:lstStyle/>
          <a:p>
            <a:r>
              <a:rPr lang="nl-NL" sz="2800" b="1" dirty="0"/>
              <a:t>Hoe nu verder</a:t>
            </a:r>
          </a:p>
        </p:txBody>
      </p:sp>
      <p:sp>
        <p:nvSpPr>
          <p:cNvPr id="3" name="Tijdelijke aanduiding voor inhoud 2"/>
          <p:cNvSpPr>
            <a:spLocks noGrp="1"/>
          </p:cNvSpPr>
          <p:nvPr>
            <p:ph idx="1"/>
          </p:nvPr>
        </p:nvSpPr>
        <p:spPr>
          <a:xfrm>
            <a:off x="1136429" y="2278173"/>
            <a:ext cx="6467867" cy="3450613"/>
          </a:xfrm>
        </p:spPr>
        <p:txBody>
          <a:bodyPr anchor="ctr">
            <a:normAutofit/>
          </a:bodyPr>
          <a:lstStyle/>
          <a:p>
            <a:r>
              <a:rPr lang="nl-NL" sz="2000" dirty="0"/>
              <a:t>Aanpassen OPP naar wens ZOCO overleg</a:t>
            </a:r>
          </a:p>
          <a:p>
            <a:r>
              <a:rPr lang="nl-NL" sz="2000" dirty="0"/>
              <a:t>Aangepaste format wordt ter beschikking gesteld</a:t>
            </a:r>
          </a:p>
          <a:p>
            <a:pPr marL="0" indent="0">
              <a:buNone/>
            </a:pPr>
            <a:endParaRPr lang="nl-NL" sz="2000" dirty="0"/>
          </a:p>
          <a:p>
            <a:endParaRPr lang="nl-NL" sz="2000" dirty="0"/>
          </a:p>
          <a:p>
            <a:endParaRPr lang="nl-NL" sz="2000" b="1" dirty="0"/>
          </a:p>
        </p:txBody>
      </p:sp>
    </p:spTree>
    <p:extLst>
      <p:ext uri="{BB962C8B-B14F-4D97-AF65-F5344CB8AC3E}">
        <p14:creationId xmlns:p14="http://schemas.microsoft.com/office/powerpoint/2010/main" val="20216408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329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p:cNvPicPr/>
          <p:nvPr/>
        </p:nvPicPr>
        <p:blipFill rotWithShape="1">
          <a:blip r:embed="rId3" cstate="print">
            <a:extLst>
              <a:ext uri="{28A0092B-C50C-407E-A947-70E740481C1C}">
                <a14:useLocalDpi xmlns:a14="http://schemas.microsoft.com/office/drawing/2010/main" val="0"/>
              </a:ext>
            </a:extLst>
          </a:blip>
          <a:srcRect/>
          <a:stretch/>
        </p:blipFill>
        <p:spPr bwMode="auto">
          <a:xfrm>
            <a:off x="9468925" y="2857501"/>
            <a:ext cx="1033122" cy="1142998"/>
          </a:xfrm>
          <a:prstGeom prst="rect">
            <a:avLst/>
          </a:prstGeom>
          <a:noFill/>
        </p:spPr>
      </p:pic>
      <p:sp>
        <p:nvSpPr>
          <p:cNvPr id="2" name="Titel 1"/>
          <p:cNvSpPr>
            <a:spLocks noGrp="1"/>
          </p:cNvSpPr>
          <p:nvPr>
            <p:ph type="title"/>
          </p:nvPr>
        </p:nvSpPr>
        <p:spPr>
          <a:xfrm>
            <a:off x="1136428" y="627564"/>
            <a:ext cx="7474172" cy="1325563"/>
          </a:xfrm>
        </p:spPr>
        <p:txBody>
          <a:bodyPr>
            <a:normAutofit/>
          </a:bodyPr>
          <a:lstStyle/>
          <a:p>
            <a:r>
              <a:rPr lang="nl-NL" sz="2800" b="1" dirty="0"/>
              <a:t>Tot slot</a:t>
            </a:r>
          </a:p>
        </p:txBody>
      </p:sp>
      <p:sp>
        <p:nvSpPr>
          <p:cNvPr id="3" name="Tijdelijke aanduiding voor inhoud 2"/>
          <p:cNvSpPr>
            <a:spLocks noGrp="1"/>
          </p:cNvSpPr>
          <p:nvPr>
            <p:ph idx="1"/>
          </p:nvPr>
        </p:nvSpPr>
        <p:spPr>
          <a:xfrm>
            <a:off x="1136429" y="2278173"/>
            <a:ext cx="6467867" cy="3450613"/>
          </a:xfrm>
        </p:spPr>
        <p:txBody>
          <a:bodyPr anchor="ctr">
            <a:normAutofit/>
          </a:bodyPr>
          <a:lstStyle/>
          <a:p>
            <a:endParaRPr lang="nl-NL" sz="2000" b="1" dirty="0"/>
          </a:p>
          <a:p>
            <a:endParaRPr lang="nl-NL" sz="2000" b="1" dirty="0"/>
          </a:p>
          <a:p>
            <a:endParaRPr lang="nl-NL" sz="2000" b="1" dirty="0"/>
          </a:p>
          <a:p>
            <a:endParaRPr lang="nl-NL" sz="2000" b="1" dirty="0"/>
          </a:p>
        </p:txBody>
      </p:sp>
    </p:spTree>
    <p:extLst>
      <p:ext uri="{BB962C8B-B14F-4D97-AF65-F5344CB8AC3E}">
        <p14:creationId xmlns:p14="http://schemas.microsoft.com/office/powerpoint/2010/main" val="3507221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329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p:cNvPicPr/>
          <p:nvPr/>
        </p:nvPicPr>
        <p:blipFill rotWithShape="1">
          <a:blip r:embed="rId3" cstate="print">
            <a:extLst>
              <a:ext uri="{28A0092B-C50C-407E-A947-70E740481C1C}">
                <a14:useLocalDpi xmlns:a14="http://schemas.microsoft.com/office/drawing/2010/main" val="0"/>
              </a:ext>
            </a:extLst>
          </a:blip>
          <a:srcRect/>
          <a:stretch/>
        </p:blipFill>
        <p:spPr bwMode="auto">
          <a:xfrm>
            <a:off x="9468925" y="2857501"/>
            <a:ext cx="1033122" cy="1142998"/>
          </a:xfrm>
          <a:prstGeom prst="rect">
            <a:avLst/>
          </a:prstGeom>
          <a:noFill/>
        </p:spPr>
      </p:pic>
      <p:sp>
        <p:nvSpPr>
          <p:cNvPr id="2" name="Titel 1"/>
          <p:cNvSpPr>
            <a:spLocks noGrp="1"/>
          </p:cNvSpPr>
          <p:nvPr>
            <p:ph type="title"/>
          </p:nvPr>
        </p:nvSpPr>
        <p:spPr>
          <a:xfrm>
            <a:off x="1136428" y="627564"/>
            <a:ext cx="7474172" cy="1325563"/>
          </a:xfrm>
        </p:spPr>
        <p:txBody>
          <a:bodyPr>
            <a:normAutofit/>
          </a:bodyPr>
          <a:lstStyle/>
          <a:p>
            <a:r>
              <a:rPr lang="nl-NL" sz="2800" b="1" dirty="0"/>
              <a:t>Toelichting op het proces</a:t>
            </a:r>
          </a:p>
        </p:txBody>
      </p:sp>
      <p:sp>
        <p:nvSpPr>
          <p:cNvPr id="3" name="Tijdelijke aanduiding voor inhoud 2"/>
          <p:cNvSpPr>
            <a:spLocks noGrp="1"/>
          </p:cNvSpPr>
          <p:nvPr>
            <p:ph idx="1"/>
          </p:nvPr>
        </p:nvSpPr>
        <p:spPr>
          <a:xfrm>
            <a:off x="1077009" y="2542867"/>
            <a:ext cx="6467867" cy="3450613"/>
          </a:xfrm>
        </p:spPr>
        <p:txBody>
          <a:bodyPr anchor="ctr">
            <a:normAutofit/>
          </a:bodyPr>
          <a:lstStyle/>
          <a:p>
            <a:r>
              <a:rPr lang="nl-NL" sz="2000" dirty="0"/>
              <a:t>In 2014 Q3 gebruikt</a:t>
            </a:r>
          </a:p>
          <a:p>
            <a:r>
              <a:rPr lang="nl-NL" sz="2000" dirty="0"/>
              <a:t>Gebruikerservaringen</a:t>
            </a:r>
          </a:p>
          <a:p>
            <a:r>
              <a:rPr lang="nl-NL" sz="2000" dirty="0"/>
              <a:t>Werkgroep basisondersteuning/extra ondersteuning</a:t>
            </a:r>
          </a:p>
          <a:p>
            <a:r>
              <a:rPr lang="nl-NL" sz="2000" dirty="0"/>
              <a:t>Onderzoek naar verschillende modellen SOP</a:t>
            </a:r>
          </a:p>
          <a:p>
            <a:r>
              <a:rPr lang="nl-NL" sz="2000" dirty="0"/>
              <a:t>Concept model SOP verder uitgewerkt, besproken en getest</a:t>
            </a:r>
          </a:p>
          <a:p>
            <a:r>
              <a:rPr lang="nl-NL" sz="2000" dirty="0"/>
              <a:t>Model nu in concept klaar</a:t>
            </a:r>
          </a:p>
          <a:p>
            <a:r>
              <a:rPr lang="nl-NL" sz="2000" dirty="0"/>
              <a:t>VSO gebruik moet nog nader bekeken worden</a:t>
            </a:r>
          </a:p>
          <a:p>
            <a:endParaRPr lang="nl-NL" sz="2000" b="1" dirty="0"/>
          </a:p>
          <a:p>
            <a:endParaRPr lang="nl-NL" sz="2000" b="1" dirty="0"/>
          </a:p>
          <a:p>
            <a:endParaRPr lang="nl-NL" sz="2000" b="1" dirty="0"/>
          </a:p>
          <a:p>
            <a:endParaRPr lang="nl-NL" sz="2000" b="1" dirty="0"/>
          </a:p>
        </p:txBody>
      </p:sp>
    </p:spTree>
    <p:extLst>
      <p:ext uri="{BB962C8B-B14F-4D97-AF65-F5344CB8AC3E}">
        <p14:creationId xmlns:p14="http://schemas.microsoft.com/office/powerpoint/2010/main" val="872946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329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p:cNvPicPr/>
          <p:nvPr/>
        </p:nvPicPr>
        <p:blipFill rotWithShape="1">
          <a:blip r:embed="rId3" cstate="print">
            <a:extLst>
              <a:ext uri="{28A0092B-C50C-407E-A947-70E740481C1C}">
                <a14:useLocalDpi xmlns:a14="http://schemas.microsoft.com/office/drawing/2010/main" val="0"/>
              </a:ext>
            </a:extLst>
          </a:blip>
          <a:srcRect/>
          <a:stretch/>
        </p:blipFill>
        <p:spPr bwMode="auto">
          <a:xfrm>
            <a:off x="9468925" y="2857501"/>
            <a:ext cx="1033122" cy="1142998"/>
          </a:xfrm>
          <a:prstGeom prst="rect">
            <a:avLst/>
          </a:prstGeom>
          <a:noFill/>
        </p:spPr>
      </p:pic>
      <p:sp>
        <p:nvSpPr>
          <p:cNvPr id="2" name="Titel 1"/>
          <p:cNvSpPr>
            <a:spLocks noGrp="1"/>
          </p:cNvSpPr>
          <p:nvPr>
            <p:ph type="title"/>
          </p:nvPr>
        </p:nvSpPr>
        <p:spPr>
          <a:xfrm>
            <a:off x="1136428" y="627564"/>
            <a:ext cx="7474172" cy="1325563"/>
          </a:xfrm>
        </p:spPr>
        <p:txBody>
          <a:bodyPr>
            <a:normAutofit/>
          </a:bodyPr>
          <a:lstStyle/>
          <a:p>
            <a:r>
              <a:rPr lang="nl-NL" sz="2800" b="1" dirty="0"/>
              <a:t>Wat zegt de wet?</a:t>
            </a:r>
          </a:p>
        </p:txBody>
      </p:sp>
      <p:sp>
        <p:nvSpPr>
          <p:cNvPr id="3" name="Tijdelijke aanduiding voor inhoud 2"/>
          <p:cNvSpPr>
            <a:spLocks noGrp="1"/>
          </p:cNvSpPr>
          <p:nvPr>
            <p:ph idx="1"/>
          </p:nvPr>
        </p:nvSpPr>
        <p:spPr>
          <a:xfrm>
            <a:off x="1136428" y="1953127"/>
            <a:ext cx="6467867" cy="3450613"/>
          </a:xfrm>
        </p:spPr>
        <p:txBody>
          <a:bodyPr anchor="ctr">
            <a:normAutofit lnSpcReduction="10000"/>
          </a:bodyPr>
          <a:lstStyle/>
          <a:p>
            <a:endParaRPr lang="nl-NL" sz="2000" dirty="0"/>
          </a:p>
          <a:p>
            <a:pPr marL="0" indent="0">
              <a:buNone/>
            </a:pPr>
            <a:r>
              <a:rPr lang="nl-NL" sz="2000" dirty="0"/>
              <a:t>De wet (WVO/WEC/WMO) zegt niet veel…….</a:t>
            </a:r>
          </a:p>
          <a:p>
            <a:pPr marL="0" indent="0">
              <a:buNone/>
            </a:pPr>
            <a:endParaRPr lang="nl-NL" sz="2000" dirty="0"/>
          </a:p>
          <a:p>
            <a:r>
              <a:rPr lang="nl-NL" sz="2000" dirty="0"/>
              <a:t>Artikel 1 WVO: een beschrijving van de voorzieningen die zijn getroffen voor leerlingen die extra ondersteuning behoeven</a:t>
            </a:r>
          </a:p>
          <a:p>
            <a:r>
              <a:rPr lang="nl-NL" sz="2000" dirty="0"/>
              <a:t>Artikel 17b lid 2 WVO: het bevoegd gezag stelt tenminste éénmaal in de vier jaar een schoolondersteuningsprofiel vast</a:t>
            </a:r>
          </a:p>
          <a:p>
            <a:r>
              <a:rPr lang="nl-NL" sz="2000" dirty="0"/>
              <a:t>De MR heeft adviesbevoegdheid op vaststellen of wijziging van het SOP</a:t>
            </a:r>
          </a:p>
          <a:p>
            <a:endParaRPr lang="nl-NL" sz="2000" b="1" dirty="0"/>
          </a:p>
          <a:p>
            <a:endParaRPr lang="nl-NL" sz="2000" b="1" dirty="0"/>
          </a:p>
          <a:p>
            <a:endParaRPr lang="nl-NL" sz="2000" b="1" dirty="0"/>
          </a:p>
        </p:txBody>
      </p:sp>
    </p:spTree>
    <p:extLst>
      <p:ext uri="{BB962C8B-B14F-4D97-AF65-F5344CB8AC3E}">
        <p14:creationId xmlns:p14="http://schemas.microsoft.com/office/powerpoint/2010/main" val="2067128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329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p:cNvPicPr/>
          <p:nvPr/>
        </p:nvPicPr>
        <p:blipFill rotWithShape="1">
          <a:blip r:embed="rId3" cstate="print">
            <a:extLst>
              <a:ext uri="{28A0092B-C50C-407E-A947-70E740481C1C}">
                <a14:useLocalDpi xmlns:a14="http://schemas.microsoft.com/office/drawing/2010/main" val="0"/>
              </a:ext>
            </a:extLst>
          </a:blip>
          <a:srcRect/>
          <a:stretch/>
        </p:blipFill>
        <p:spPr bwMode="auto">
          <a:xfrm>
            <a:off x="9468925" y="2857501"/>
            <a:ext cx="1033122" cy="1142998"/>
          </a:xfrm>
          <a:prstGeom prst="rect">
            <a:avLst/>
          </a:prstGeom>
          <a:noFill/>
        </p:spPr>
      </p:pic>
      <p:sp>
        <p:nvSpPr>
          <p:cNvPr id="2" name="Titel 1"/>
          <p:cNvSpPr>
            <a:spLocks noGrp="1"/>
          </p:cNvSpPr>
          <p:nvPr>
            <p:ph type="title"/>
          </p:nvPr>
        </p:nvSpPr>
        <p:spPr>
          <a:xfrm>
            <a:off x="1136428" y="627564"/>
            <a:ext cx="7474172" cy="1325563"/>
          </a:xfrm>
        </p:spPr>
        <p:txBody>
          <a:bodyPr>
            <a:normAutofit/>
          </a:bodyPr>
          <a:lstStyle/>
          <a:p>
            <a:r>
              <a:rPr lang="nl-NL" sz="2800" b="1" dirty="0"/>
              <a:t>Uitgangspunten voor het nieuwe model</a:t>
            </a:r>
          </a:p>
        </p:txBody>
      </p:sp>
      <p:sp>
        <p:nvSpPr>
          <p:cNvPr id="3" name="Tijdelijke aanduiding voor inhoud 2"/>
          <p:cNvSpPr>
            <a:spLocks noGrp="1"/>
          </p:cNvSpPr>
          <p:nvPr>
            <p:ph idx="1"/>
          </p:nvPr>
        </p:nvSpPr>
        <p:spPr>
          <a:xfrm>
            <a:off x="1136429" y="2278173"/>
            <a:ext cx="6467867" cy="3450613"/>
          </a:xfrm>
        </p:spPr>
        <p:txBody>
          <a:bodyPr anchor="ctr">
            <a:normAutofit lnSpcReduction="10000"/>
          </a:bodyPr>
          <a:lstStyle/>
          <a:p>
            <a:r>
              <a:rPr lang="nl-NL" sz="2000" dirty="0"/>
              <a:t>Eenvoudig te lezen voor ouders</a:t>
            </a:r>
          </a:p>
          <a:p>
            <a:r>
              <a:rPr lang="nl-NL" sz="2000" dirty="0"/>
              <a:t>Eenvoudig in en aan te vullen voor scholen </a:t>
            </a:r>
          </a:p>
          <a:p>
            <a:r>
              <a:rPr lang="nl-NL" sz="2000" dirty="0"/>
              <a:t>Kort en krachtig</a:t>
            </a:r>
          </a:p>
          <a:p>
            <a:r>
              <a:rPr lang="nl-NL" sz="2000" dirty="0"/>
              <a:t>De </a:t>
            </a:r>
            <a:r>
              <a:rPr lang="nl-NL" sz="2000" dirty="0" err="1"/>
              <a:t>SOP’s</a:t>
            </a:r>
            <a:r>
              <a:rPr lang="nl-NL" sz="2000" dirty="0"/>
              <a:t> zijn onderling vergelijkbaar en er is een totaal overzicht van te maken, zowel op swv-niveau als op bestuursniveau</a:t>
            </a:r>
          </a:p>
          <a:p>
            <a:r>
              <a:rPr lang="nl-NL" sz="2000" dirty="0"/>
              <a:t>In het SOP staat de de inhoud van de extra ondersteuning (het WAT) en niet de WIE (de personen) en de HOE (organisatiestructuur)</a:t>
            </a:r>
          </a:p>
          <a:p>
            <a:r>
              <a:rPr lang="nl-NL" sz="2000" dirty="0"/>
              <a:t>Moet bruikbaar zijn voor de toewijzingscommissie</a:t>
            </a:r>
          </a:p>
          <a:p>
            <a:endParaRPr lang="nl-NL" sz="2000" b="1" dirty="0"/>
          </a:p>
          <a:p>
            <a:endParaRPr lang="nl-NL" sz="2000" b="1" dirty="0"/>
          </a:p>
          <a:p>
            <a:endParaRPr lang="nl-NL" sz="2000" b="1" dirty="0"/>
          </a:p>
        </p:txBody>
      </p:sp>
    </p:spTree>
    <p:extLst>
      <p:ext uri="{BB962C8B-B14F-4D97-AF65-F5344CB8AC3E}">
        <p14:creationId xmlns:p14="http://schemas.microsoft.com/office/powerpoint/2010/main" val="2395457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329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p:cNvPicPr/>
          <p:nvPr/>
        </p:nvPicPr>
        <p:blipFill rotWithShape="1">
          <a:blip r:embed="rId3" cstate="print">
            <a:extLst>
              <a:ext uri="{28A0092B-C50C-407E-A947-70E740481C1C}">
                <a14:useLocalDpi xmlns:a14="http://schemas.microsoft.com/office/drawing/2010/main" val="0"/>
              </a:ext>
            </a:extLst>
          </a:blip>
          <a:srcRect/>
          <a:stretch/>
        </p:blipFill>
        <p:spPr bwMode="auto">
          <a:xfrm>
            <a:off x="9468925" y="2857501"/>
            <a:ext cx="1033122" cy="1142998"/>
          </a:xfrm>
          <a:prstGeom prst="rect">
            <a:avLst/>
          </a:prstGeom>
          <a:noFill/>
        </p:spPr>
      </p:pic>
      <p:sp>
        <p:nvSpPr>
          <p:cNvPr id="2" name="Titel 1"/>
          <p:cNvSpPr>
            <a:spLocks noGrp="1"/>
          </p:cNvSpPr>
          <p:nvPr>
            <p:ph type="title"/>
          </p:nvPr>
        </p:nvSpPr>
        <p:spPr>
          <a:xfrm>
            <a:off x="1136428" y="627564"/>
            <a:ext cx="7474172" cy="1325563"/>
          </a:xfrm>
        </p:spPr>
        <p:txBody>
          <a:bodyPr>
            <a:normAutofit/>
          </a:bodyPr>
          <a:lstStyle/>
          <a:p>
            <a:r>
              <a:rPr lang="nl-NL" sz="2800" b="1" dirty="0"/>
              <a:t>Gemaakte inhoudelijke keuzes</a:t>
            </a:r>
          </a:p>
        </p:txBody>
      </p:sp>
      <p:sp>
        <p:nvSpPr>
          <p:cNvPr id="3" name="Tijdelijke aanduiding voor inhoud 2"/>
          <p:cNvSpPr>
            <a:spLocks noGrp="1"/>
          </p:cNvSpPr>
          <p:nvPr>
            <p:ph idx="1"/>
          </p:nvPr>
        </p:nvSpPr>
        <p:spPr>
          <a:xfrm>
            <a:off x="1136428" y="3000067"/>
            <a:ext cx="6467867" cy="3450613"/>
          </a:xfrm>
        </p:spPr>
        <p:txBody>
          <a:bodyPr anchor="ctr">
            <a:normAutofit/>
          </a:bodyPr>
          <a:lstStyle/>
          <a:p>
            <a:r>
              <a:rPr lang="nl-NL" sz="2000" dirty="0"/>
              <a:t>Beschrijving van de extra ondersteuning op basis van de inhoud</a:t>
            </a:r>
          </a:p>
          <a:p>
            <a:r>
              <a:rPr lang="nl-NL" sz="2000" dirty="0"/>
              <a:t>Onderliggende organisatorische zaken zijn niet opgenomen (MDO/personeel/</a:t>
            </a:r>
            <a:r>
              <a:rPr lang="nl-NL" sz="2000" dirty="0" err="1"/>
              <a:t>etc</a:t>
            </a:r>
            <a:r>
              <a:rPr lang="nl-NL" sz="2000" dirty="0"/>
              <a:t>)</a:t>
            </a:r>
          </a:p>
          <a:p>
            <a:r>
              <a:rPr lang="nl-NL" sz="2000" dirty="0"/>
              <a:t>Voor de volledigheid toch ook MEEDOEN-PLUS opgenomen</a:t>
            </a:r>
          </a:p>
          <a:p>
            <a:r>
              <a:rPr lang="nl-NL" sz="2000" dirty="0"/>
              <a:t>Alleen de functie van SOP, geen ontwikkeldocument of afstemmingsdocument binnen de school (kan desgewenst worden toegevoegd)</a:t>
            </a:r>
          </a:p>
          <a:p>
            <a:r>
              <a:rPr lang="nl-NL" sz="2000" dirty="0"/>
              <a:t>Beschrijving niveaus van ondersteuning opgenomen (H2)</a:t>
            </a:r>
          </a:p>
          <a:p>
            <a:endParaRPr lang="nl-NL" sz="2000" dirty="0"/>
          </a:p>
          <a:p>
            <a:endParaRPr lang="nl-NL" sz="2000" b="1" dirty="0"/>
          </a:p>
          <a:p>
            <a:endParaRPr lang="nl-NL" sz="2000" b="1" dirty="0"/>
          </a:p>
          <a:p>
            <a:endParaRPr lang="nl-NL" sz="2000" b="1" dirty="0"/>
          </a:p>
          <a:p>
            <a:endParaRPr lang="nl-NL" sz="2000" b="1" dirty="0"/>
          </a:p>
        </p:txBody>
      </p:sp>
    </p:spTree>
    <p:extLst>
      <p:ext uri="{BB962C8B-B14F-4D97-AF65-F5344CB8AC3E}">
        <p14:creationId xmlns:p14="http://schemas.microsoft.com/office/powerpoint/2010/main" val="716397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329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p:cNvPicPr/>
          <p:nvPr/>
        </p:nvPicPr>
        <p:blipFill rotWithShape="1">
          <a:blip r:embed="rId3" cstate="print">
            <a:extLst>
              <a:ext uri="{28A0092B-C50C-407E-A947-70E740481C1C}">
                <a14:useLocalDpi xmlns:a14="http://schemas.microsoft.com/office/drawing/2010/main" val="0"/>
              </a:ext>
            </a:extLst>
          </a:blip>
          <a:srcRect/>
          <a:stretch/>
        </p:blipFill>
        <p:spPr bwMode="auto">
          <a:xfrm>
            <a:off x="9468925" y="2857501"/>
            <a:ext cx="1033122" cy="1142998"/>
          </a:xfrm>
          <a:prstGeom prst="rect">
            <a:avLst/>
          </a:prstGeom>
          <a:noFill/>
        </p:spPr>
      </p:pic>
      <p:sp>
        <p:nvSpPr>
          <p:cNvPr id="2" name="Titel 1"/>
          <p:cNvSpPr>
            <a:spLocks noGrp="1"/>
          </p:cNvSpPr>
          <p:nvPr>
            <p:ph type="title"/>
          </p:nvPr>
        </p:nvSpPr>
        <p:spPr>
          <a:xfrm>
            <a:off x="1136428" y="627564"/>
            <a:ext cx="7474172" cy="1325563"/>
          </a:xfrm>
        </p:spPr>
        <p:txBody>
          <a:bodyPr>
            <a:normAutofit/>
          </a:bodyPr>
          <a:lstStyle/>
          <a:p>
            <a:r>
              <a:rPr lang="nl-NL" sz="2800" b="1" dirty="0"/>
              <a:t>Relatie met andere documenten/beleid</a:t>
            </a:r>
          </a:p>
        </p:txBody>
      </p:sp>
      <p:sp>
        <p:nvSpPr>
          <p:cNvPr id="3" name="Tijdelijke aanduiding voor inhoud 2"/>
          <p:cNvSpPr>
            <a:spLocks noGrp="1"/>
          </p:cNvSpPr>
          <p:nvPr>
            <p:ph idx="1"/>
          </p:nvPr>
        </p:nvSpPr>
        <p:spPr>
          <a:xfrm>
            <a:off x="1136429" y="1696453"/>
            <a:ext cx="6467867" cy="4896852"/>
          </a:xfrm>
        </p:spPr>
        <p:txBody>
          <a:bodyPr anchor="ctr">
            <a:normAutofit fontScale="55000" lnSpcReduction="20000"/>
          </a:bodyPr>
          <a:lstStyle/>
          <a:p>
            <a:endParaRPr lang="nl-NL" sz="2000" b="1" dirty="0"/>
          </a:p>
          <a:p>
            <a:endParaRPr lang="nl-NL" sz="2000" b="1" dirty="0"/>
          </a:p>
          <a:p>
            <a:pPr marL="0" indent="0">
              <a:buNone/>
            </a:pPr>
            <a:endParaRPr lang="nl-NL" sz="2000" b="1" dirty="0"/>
          </a:p>
          <a:p>
            <a:pPr marL="0" indent="0">
              <a:buNone/>
            </a:pPr>
            <a:endParaRPr lang="nl-NL" sz="2000" b="1" dirty="0"/>
          </a:p>
          <a:p>
            <a:r>
              <a:rPr lang="nl-NL" sz="3600" dirty="0"/>
              <a:t>Schoolgids (WVO artikel 24)</a:t>
            </a:r>
          </a:p>
          <a:p>
            <a:pPr lvl="1"/>
            <a:r>
              <a:rPr lang="nl-NL" sz="3300" dirty="0"/>
              <a:t>De schoolgids bevat voor ouders en leerlingen informatie over de wekwijzen van de school</a:t>
            </a:r>
          </a:p>
          <a:p>
            <a:pPr lvl="1"/>
            <a:r>
              <a:rPr lang="nl-NL" sz="3300" dirty="0"/>
              <a:t>Hierin moet ook de manier waarop de ondersteuning van leerlingen die extra ondersteuning behoeven wordt vormgegeven worden opgenomen (en daarnaast nog veel meer)</a:t>
            </a:r>
          </a:p>
          <a:p>
            <a:r>
              <a:rPr lang="nl-NL" sz="3600" dirty="0"/>
              <a:t>Schoolplan (WVO artikel 24)</a:t>
            </a:r>
          </a:p>
          <a:p>
            <a:pPr lvl="1"/>
            <a:r>
              <a:rPr lang="nl-NL" sz="3300" dirty="0"/>
              <a:t>Bevat beschrijving van het beleid met betrekking tot de kwaliteit van het onderwijs dat binnen de school wordt gevoerd en omvat in ieder geval het onderwijskundig beleid, het personeelsbeleid en het stelstel van kwaliteitszorg </a:t>
            </a:r>
          </a:p>
          <a:p>
            <a:pPr lvl="1"/>
            <a:r>
              <a:rPr lang="nl-NL" sz="3300" dirty="0"/>
              <a:t>Bij de beschrijving van het onderwijskundig beleid wordt tevens het schoolondersteuningsprofiel betrokken</a:t>
            </a:r>
          </a:p>
          <a:p>
            <a:endParaRPr lang="nl-NL" sz="2000" b="1" dirty="0"/>
          </a:p>
          <a:p>
            <a:endParaRPr lang="nl-NL" sz="2000" b="1" dirty="0"/>
          </a:p>
          <a:p>
            <a:endParaRPr lang="nl-NL" sz="2000" b="1" dirty="0"/>
          </a:p>
          <a:p>
            <a:endParaRPr lang="nl-NL" sz="2000" b="1" dirty="0"/>
          </a:p>
          <a:p>
            <a:endParaRPr lang="nl-NL" sz="2000" b="1" dirty="0"/>
          </a:p>
          <a:p>
            <a:endParaRPr lang="nl-NL" sz="2000" b="1" dirty="0"/>
          </a:p>
        </p:txBody>
      </p:sp>
    </p:spTree>
    <p:extLst>
      <p:ext uri="{BB962C8B-B14F-4D97-AF65-F5344CB8AC3E}">
        <p14:creationId xmlns:p14="http://schemas.microsoft.com/office/powerpoint/2010/main" val="3795525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329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p:cNvPicPr/>
          <p:nvPr/>
        </p:nvPicPr>
        <p:blipFill rotWithShape="1">
          <a:blip r:embed="rId3" cstate="print">
            <a:extLst>
              <a:ext uri="{28A0092B-C50C-407E-A947-70E740481C1C}">
                <a14:useLocalDpi xmlns:a14="http://schemas.microsoft.com/office/drawing/2010/main" val="0"/>
              </a:ext>
            </a:extLst>
          </a:blip>
          <a:srcRect/>
          <a:stretch/>
        </p:blipFill>
        <p:spPr bwMode="auto">
          <a:xfrm>
            <a:off x="9468925" y="2857501"/>
            <a:ext cx="1033122" cy="1142998"/>
          </a:xfrm>
          <a:prstGeom prst="rect">
            <a:avLst/>
          </a:prstGeom>
          <a:noFill/>
        </p:spPr>
      </p:pic>
      <p:sp>
        <p:nvSpPr>
          <p:cNvPr id="2" name="Titel 1"/>
          <p:cNvSpPr>
            <a:spLocks noGrp="1"/>
          </p:cNvSpPr>
          <p:nvPr>
            <p:ph type="title"/>
          </p:nvPr>
        </p:nvSpPr>
        <p:spPr>
          <a:xfrm>
            <a:off x="1136428" y="627564"/>
            <a:ext cx="7474172" cy="1325563"/>
          </a:xfrm>
        </p:spPr>
        <p:txBody>
          <a:bodyPr>
            <a:normAutofit/>
          </a:bodyPr>
          <a:lstStyle/>
          <a:p>
            <a:r>
              <a:rPr lang="nl-NL" sz="2800" b="1" dirty="0"/>
              <a:t>Relatie met andere documenten/beleid</a:t>
            </a:r>
          </a:p>
        </p:txBody>
      </p:sp>
      <p:sp>
        <p:nvSpPr>
          <p:cNvPr id="3" name="Tijdelijke aanduiding voor inhoud 2"/>
          <p:cNvSpPr>
            <a:spLocks noGrp="1"/>
          </p:cNvSpPr>
          <p:nvPr>
            <p:ph idx="1"/>
          </p:nvPr>
        </p:nvSpPr>
        <p:spPr>
          <a:xfrm>
            <a:off x="1136429" y="1696453"/>
            <a:ext cx="6467867" cy="4896852"/>
          </a:xfrm>
        </p:spPr>
        <p:txBody>
          <a:bodyPr anchor="ctr">
            <a:normAutofit/>
          </a:bodyPr>
          <a:lstStyle/>
          <a:p>
            <a:endParaRPr lang="nl-NL" sz="2000" b="1" dirty="0"/>
          </a:p>
          <a:p>
            <a:endParaRPr lang="nl-NL" sz="2000" b="1" dirty="0"/>
          </a:p>
          <a:p>
            <a:endParaRPr lang="nl-NL" sz="2000" b="1" dirty="0"/>
          </a:p>
          <a:p>
            <a:r>
              <a:rPr lang="nl-NL" sz="2000" dirty="0"/>
              <a:t>Toelatingsbeleid</a:t>
            </a:r>
          </a:p>
          <a:p>
            <a:pPr lvl="1"/>
            <a:r>
              <a:rPr lang="nl-NL" sz="1800" dirty="0"/>
              <a:t>Het SOP is onderbouwing voor toelating/niet toelaten/verwijderen. Wordt door geschillencommissie gebruikt bij eventuele procedure</a:t>
            </a:r>
          </a:p>
          <a:p>
            <a:r>
              <a:rPr lang="nl-NL" sz="2000" dirty="0"/>
              <a:t>Ondersteuningsplan samenwerkingsverband</a:t>
            </a:r>
          </a:p>
          <a:p>
            <a:pPr lvl="1"/>
            <a:r>
              <a:rPr lang="nl-NL" sz="1800" dirty="0"/>
              <a:t>Optelsom van </a:t>
            </a:r>
            <a:r>
              <a:rPr lang="nl-NL" sz="1800" dirty="0" err="1"/>
              <a:t>SOP’s</a:t>
            </a:r>
            <a:r>
              <a:rPr lang="nl-NL" sz="1800" dirty="0"/>
              <a:t> is dekkend aanbod</a:t>
            </a:r>
          </a:p>
          <a:p>
            <a:r>
              <a:rPr lang="nl-NL" sz="2000" dirty="0"/>
              <a:t>De toewijzingscommissie</a:t>
            </a:r>
          </a:p>
          <a:p>
            <a:pPr lvl="1"/>
            <a:r>
              <a:rPr lang="nl-NL" sz="1900" dirty="0"/>
              <a:t>Gebruik SOP bij beoordeling aanvraag TLV </a:t>
            </a:r>
          </a:p>
          <a:p>
            <a:endParaRPr lang="nl-NL" sz="2000" b="1" dirty="0"/>
          </a:p>
          <a:p>
            <a:endParaRPr lang="nl-NL" sz="2000" b="1" dirty="0"/>
          </a:p>
          <a:p>
            <a:endParaRPr lang="nl-NL" sz="2000" b="1" dirty="0"/>
          </a:p>
          <a:p>
            <a:endParaRPr lang="nl-NL" sz="2000" b="1" dirty="0"/>
          </a:p>
          <a:p>
            <a:endParaRPr lang="nl-NL" sz="2000" b="1" dirty="0"/>
          </a:p>
          <a:p>
            <a:endParaRPr lang="nl-NL" sz="2000" b="1" dirty="0"/>
          </a:p>
        </p:txBody>
      </p:sp>
    </p:spTree>
    <p:extLst>
      <p:ext uri="{BB962C8B-B14F-4D97-AF65-F5344CB8AC3E}">
        <p14:creationId xmlns:p14="http://schemas.microsoft.com/office/powerpoint/2010/main" val="162775242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11004</TotalTime>
  <Words>1694</Words>
  <Application>Microsoft Office PowerPoint</Application>
  <PresentationFormat>Breedbeeld</PresentationFormat>
  <Paragraphs>288</Paragraphs>
  <Slides>32</Slides>
  <Notes>32</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32</vt:i4>
      </vt:variant>
    </vt:vector>
  </HeadingPairs>
  <TitlesOfParts>
    <vt:vector size="36" baseType="lpstr">
      <vt:lpstr>Arial</vt:lpstr>
      <vt:lpstr>Calibri</vt:lpstr>
      <vt:lpstr>Calibri Light</vt:lpstr>
      <vt:lpstr>Kantoorthema</vt:lpstr>
      <vt:lpstr>Het nieuwe model schoolondersteuningsprofiel (SOP)</vt:lpstr>
      <vt:lpstr>Opening en actuele ontwikkelingen </vt:lpstr>
      <vt:lpstr>Doelen voor vanmiddag: Schoolondersteuningsprofiel </vt:lpstr>
      <vt:lpstr>Toelichting op het proces</vt:lpstr>
      <vt:lpstr>Wat zegt de wet?</vt:lpstr>
      <vt:lpstr>Uitgangspunten voor het nieuwe model</vt:lpstr>
      <vt:lpstr>Gemaakte inhoudelijke keuzes</vt:lpstr>
      <vt:lpstr>Relatie met andere documenten/beleid</vt:lpstr>
      <vt:lpstr>Relatie met andere documenten/beleid</vt:lpstr>
      <vt:lpstr>De 3 niveaus van ondersteuning</vt:lpstr>
      <vt:lpstr>Basisondersteuning of extra ondersteuning?</vt:lpstr>
      <vt:lpstr>MEERDOEN (extra ondersteuning)</vt:lpstr>
      <vt:lpstr>SPIEKBRIEFJE</vt:lpstr>
      <vt:lpstr>Om een SOP in te kunnen vullen……</vt:lpstr>
      <vt:lpstr>Korte oefening met de drie niveaus van ondersteuning</vt:lpstr>
      <vt:lpstr>De inhoud van het model SOP</vt:lpstr>
      <vt:lpstr>Toelichting hoofdstuk 1</vt:lpstr>
      <vt:lpstr>Toelichting hoofdstuk 3: de kruisjeslijst</vt:lpstr>
      <vt:lpstr>Toelichting hoofdstuk 4</vt:lpstr>
      <vt:lpstr>Praktische invultips</vt:lpstr>
      <vt:lpstr>Invuloefening model</vt:lpstr>
      <vt:lpstr>Feedback op het model SOP</vt:lpstr>
      <vt:lpstr>Reacties</vt:lpstr>
      <vt:lpstr>Procedure SOP</vt:lpstr>
      <vt:lpstr>Vragen over het SOP?</vt:lpstr>
      <vt:lpstr>Relatie tussen het SOP en het OPP</vt:lpstr>
      <vt:lpstr>Het OPP 3.0 </vt:lpstr>
      <vt:lpstr>Nieuw in het model OPP 3.0</vt:lpstr>
      <vt:lpstr>Gebruikerservaringen met het OPP</vt:lpstr>
      <vt:lpstr>Aandachtspunten bij het invullen van het OPP</vt:lpstr>
      <vt:lpstr>Hoe nu verder</vt:lpstr>
      <vt:lpstr>Tot slot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Van hoofdlijnennotitie naar ondersteuningsplan</dc:title>
  <dc:creator>Lin daco</dc:creator>
  <cp:lastModifiedBy>Elles Tigchelaar</cp:lastModifiedBy>
  <cp:revision>158</cp:revision>
  <cp:lastPrinted>2018-05-29T11:45:38Z</cp:lastPrinted>
  <dcterms:created xsi:type="dcterms:W3CDTF">2013-09-17T08:21:36Z</dcterms:created>
  <dcterms:modified xsi:type="dcterms:W3CDTF">2018-06-05T11:26:18Z</dcterms:modified>
</cp:coreProperties>
</file>